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16" r:id="rId2"/>
    <p:sldId id="319" r:id="rId3"/>
    <p:sldId id="334" r:id="rId4"/>
    <p:sldId id="335" r:id="rId5"/>
    <p:sldId id="336" r:id="rId6"/>
    <p:sldId id="337" r:id="rId7"/>
    <p:sldId id="338" r:id="rId8"/>
    <p:sldId id="339" r:id="rId9"/>
    <p:sldId id="340" r:id="rId10"/>
    <p:sldId id="341" r:id="rId11"/>
    <p:sldId id="342" r:id="rId12"/>
    <p:sldId id="343" r:id="rId13"/>
    <p:sldId id="344" r:id="rId14"/>
    <p:sldId id="345" r:id="rId15"/>
    <p:sldId id="347" r:id="rId16"/>
    <p:sldId id="346" r:id="rId17"/>
    <p:sldId id="348" r:id="rId18"/>
    <p:sldId id="349" r:id="rId19"/>
    <p:sldId id="350" r:id="rId20"/>
    <p:sldId id="351" r:id="rId21"/>
    <p:sldId id="352" r:id="rId22"/>
    <p:sldId id="353" r:id="rId23"/>
  </p:sldIdLst>
  <p:sldSz cx="9144000" cy="6858000" type="screen4x3"/>
  <p:notesSz cx="6797675" cy="9926638"/>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EB4"/>
    <a:srgbClr val="FF0000"/>
    <a:srgbClr val="FFCC00"/>
    <a:srgbClr val="FFFFCC"/>
    <a:srgbClr val="E3DCF0"/>
    <a:srgbClr val="CCCC00"/>
    <a:srgbClr val="66FF33"/>
    <a:srgbClr val="FFFF00"/>
    <a:srgbClr val="02A9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0291" autoAdjust="0"/>
  </p:normalViewPr>
  <p:slideViewPr>
    <p:cSldViewPr>
      <p:cViewPr>
        <p:scale>
          <a:sx n="100" d="100"/>
          <a:sy n="100" d="100"/>
        </p:scale>
        <p:origin x="-109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0" d="100"/>
          <a:sy n="90" d="100"/>
        </p:scale>
        <p:origin x="-3750"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46275" cy="494976"/>
          </a:xfrm>
          <a:prstGeom prst="rect">
            <a:avLst/>
          </a:prstGeom>
          <a:noFill/>
          <a:ln w="9525">
            <a:noFill/>
            <a:miter lim="800000"/>
            <a:headEnd/>
            <a:tailEnd/>
          </a:ln>
          <a:effectLst/>
        </p:spPr>
        <p:txBody>
          <a:bodyPr vert="horz" wrap="square" lIns="93174" tIns="46587" rIns="93174" bIns="46587" numCol="1" anchor="t" anchorCtr="0" compatLnSpc="1">
            <a:prstTxWarp prst="textNoShape">
              <a:avLst/>
            </a:prstTxWarp>
          </a:bodyPr>
          <a:lstStyle>
            <a:lvl1pPr defTabSz="931863">
              <a:defRPr sz="1200"/>
            </a:lvl1pPr>
          </a:lstStyle>
          <a:p>
            <a:endParaRPr lang="en-GB"/>
          </a:p>
        </p:txBody>
      </p:sp>
      <p:sp>
        <p:nvSpPr>
          <p:cNvPr id="112643" name="Rectangle 3"/>
          <p:cNvSpPr>
            <a:spLocks noGrp="1" noChangeArrowheads="1"/>
          </p:cNvSpPr>
          <p:nvPr>
            <p:ph type="dt" sz="quarter" idx="1"/>
          </p:nvPr>
        </p:nvSpPr>
        <p:spPr bwMode="auto">
          <a:xfrm>
            <a:off x="3849862" y="0"/>
            <a:ext cx="2946275" cy="494976"/>
          </a:xfrm>
          <a:prstGeom prst="rect">
            <a:avLst/>
          </a:prstGeom>
          <a:noFill/>
          <a:ln w="9525">
            <a:noFill/>
            <a:miter lim="800000"/>
            <a:headEnd/>
            <a:tailEnd/>
          </a:ln>
          <a:effectLst/>
        </p:spPr>
        <p:txBody>
          <a:bodyPr vert="horz" wrap="square" lIns="93174" tIns="46587" rIns="93174" bIns="46587" numCol="1" anchor="t" anchorCtr="0" compatLnSpc="1">
            <a:prstTxWarp prst="textNoShape">
              <a:avLst/>
            </a:prstTxWarp>
          </a:bodyPr>
          <a:lstStyle>
            <a:lvl1pPr algn="r" defTabSz="931863">
              <a:defRPr sz="1200"/>
            </a:lvl1pPr>
          </a:lstStyle>
          <a:p>
            <a:endParaRPr lang="en-GB"/>
          </a:p>
        </p:txBody>
      </p:sp>
      <p:sp>
        <p:nvSpPr>
          <p:cNvPr id="112644" name="Rectangle 4"/>
          <p:cNvSpPr>
            <a:spLocks noGrp="1" noChangeArrowheads="1"/>
          </p:cNvSpPr>
          <p:nvPr>
            <p:ph type="ftr" sz="quarter" idx="2"/>
          </p:nvPr>
        </p:nvSpPr>
        <p:spPr bwMode="auto">
          <a:xfrm>
            <a:off x="0" y="9429968"/>
            <a:ext cx="2946275" cy="494976"/>
          </a:xfrm>
          <a:prstGeom prst="rect">
            <a:avLst/>
          </a:prstGeom>
          <a:noFill/>
          <a:ln w="9525">
            <a:noFill/>
            <a:miter lim="800000"/>
            <a:headEnd/>
            <a:tailEnd/>
          </a:ln>
          <a:effectLst/>
        </p:spPr>
        <p:txBody>
          <a:bodyPr vert="horz" wrap="square" lIns="93174" tIns="46587" rIns="93174" bIns="46587" numCol="1" anchor="b" anchorCtr="0" compatLnSpc="1">
            <a:prstTxWarp prst="textNoShape">
              <a:avLst/>
            </a:prstTxWarp>
          </a:bodyPr>
          <a:lstStyle>
            <a:lvl1pPr defTabSz="931863">
              <a:defRPr sz="1200"/>
            </a:lvl1pPr>
          </a:lstStyle>
          <a:p>
            <a:endParaRPr lang="en-GB"/>
          </a:p>
        </p:txBody>
      </p:sp>
      <p:sp>
        <p:nvSpPr>
          <p:cNvPr id="112645" name="Rectangle 5"/>
          <p:cNvSpPr>
            <a:spLocks noGrp="1" noChangeArrowheads="1"/>
          </p:cNvSpPr>
          <p:nvPr>
            <p:ph type="sldNum" sz="quarter" idx="3"/>
          </p:nvPr>
        </p:nvSpPr>
        <p:spPr bwMode="auto">
          <a:xfrm>
            <a:off x="3849862" y="9429968"/>
            <a:ext cx="2946275" cy="494976"/>
          </a:xfrm>
          <a:prstGeom prst="rect">
            <a:avLst/>
          </a:prstGeom>
          <a:noFill/>
          <a:ln w="9525">
            <a:noFill/>
            <a:miter lim="800000"/>
            <a:headEnd/>
            <a:tailEnd/>
          </a:ln>
          <a:effectLst/>
        </p:spPr>
        <p:txBody>
          <a:bodyPr vert="horz" wrap="square" lIns="93174" tIns="46587" rIns="93174" bIns="46587" numCol="1" anchor="b" anchorCtr="0" compatLnSpc="1">
            <a:prstTxWarp prst="textNoShape">
              <a:avLst/>
            </a:prstTxWarp>
          </a:bodyPr>
          <a:lstStyle>
            <a:lvl1pPr algn="r" defTabSz="931863">
              <a:defRPr sz="1200"/>
            </a:lvl1pPr>
          </a:lstStyle>
          <a:p>
            <a:fld id="{F1D61945-E42F-4FA0-A6AB-D9C58F0EB7C6}" type="slidenum">
              <a:rPr lang="en-GB"/>
              <a:pPr/>
              <a:t>‹#›</a:t>
            </a:fld>
            <a:endParaRPr lang="en-GB"/>
          </a:p>
        </p:txBody>
      </p:sp>
    </p:spTree>
    <p:extLst>
      <p:ext uri="{BB962C8B-B14F-4D97-AF65-F5344CB8AC3E}">
        <p14:creationId xmlns:p14="http://schemas.microsoft.com/office/powerpoint/2010/main" val="631291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275" cy="494976"/>
          </a:xfrm>
          <a:prstGeom prst="rect">
            <a:avLst/>
          </a:prstGeom>
          <a:noFill/>
          <a:ln w="9525">
            <a:noFill/>
            <a:miter lim="800000"/>
            <a:headEnd/>
            <a:tailEnd/>
          </a:ln>
          <a:effectLst/>
        </p:spPr>
        <p:txBody>
          <a:bodyPr vert="horz" wrap="square" lIns="93174" tIns="46587" rIns="93174" bIns="46587" numCol="1" anchor="t" anchorCtr="0" compatLnSpc="1">
            <a:prstTxWarp prst="textNoShape">
              <a:avLst/>
            </a:prstTxWarp>
          </a:bodyPr>
          <a:lstStyle>
            <a:lvl1pPr defTabSz="931863">
              <a:defRPr sz="1200"/>
            </a:lvl1pPr>
          </a:lstStyle>
          <a:p>
            <a:endParaRPr lang="sv-SE"/>
          </a:p>
        </p:txBody>
      </p:sp>
      <p:sp>
        <p:nvSpPr>
          <p:cNvPr id="3075" name="Rectangle 3"/>
          <p:cNvSpPr>
            <a:spLocks noGrp="1" noChangeArrowheads="1"/>
          </p:cNvSpPr>
          <p:nvPr>
            <p:ph type="dt" idx="1"/>
          </p:nvPr>
        </p:nvSpPr>
        <p:spPr bwMode="auto">
          <a:xfrm>
            <a:off x="3849862" y="0"/>
            <a:ext cx="2946275" cy="494976"/>
          </a:xfrm>
          <a:prstGeom prst="rect">
            <a:avLst/>
          </a:prstGeom>
          <a:noFill/>
          <a:ln w="9525">
            <a:noFill/>
            <a:miter lim="800000"/>
            <a:headEnd/>
            <a:tailEnd/>
          </a:ln>
          <a:effectLst/>
        </p:spPr>
        <p:txBody>
          <a:bodyPr vert="horz" wrap="square" lIns="93174" tIns="46587" rIns="93174" bIns="46587" numCol="1" anchor="t" anchorCtr="0" compatLnSpc="1">
            <a:prstTxWarp prst="textNoShape">
              <a:avLst/>
            </a:prstTxWarp>
          </a:bodyPr>
          <a:lstStyle>
            <a:lvl1pPr algn="r" defTabSz="931863">
              <a:defRPr sz="1200"/>
            </a:lvl1pPr>
          </a:lstStyle>
          <a:p>
            <a:endParaRPr lang="sv-SE"/>
          </a:p>
        </p:txBody>
      </p:sp>
      <p:sp>
        <p:nvSpPr>
          <p:cNvPr id="3076" name="Rectangle 4"/>
          <p:cNvSpPr>
            <a:spLocks noGrp="1" noRot="1" noChangeAspect="1" noChangeArrowheads="1" noTextEdit="1"/>
          </p:cNvSpPr>
          <p:nvPr>
            <p:ph type="sldImg" idx="2"/>
          </p:nvPr>
        </p:nvSpPr>
        <p:spPr bwMode="auto">
          <a:xfrm>
            <a:off x="919163" y="746125"/>
            <a:ext cx="4959350" cy="37211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78845" y="4714136"/>
            <a:ext cx="5439987" cy="4466648"/>
          </a:xfrm>
          <a:prstGeom prst="rect">
            <a:avLst/>
          </a:prstGeom>
          <a:noFill/>
          <a:ln w="9525">
            <a:noFill/>
            <a:miter lim="800000"/>
            <a:headEnd/>
            <a:tailEnd/>
          </a:ln>
          <a:effectLst/>
        </p:spPr>
        <p:txBody>
          <a:bodyPr vert="horz" wrap="square" lIns="93174" tIns="46587" rIns="93174" bIns="46587"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3078" name="Rectangle 6"/>
          <p:cNvSpPr>
            <a:spLocks noGrp="1" noChangeArrowheads="1"/>
          </p:cNvSpPr>
          <p:nvPr>
            <p:ph type="ftr" sz="quarter" idx="4"/>
          </p:nvPr>
        </p:nvSpPr>
        <p:spPr bwMode="auto">
          <a:xfrm>
            <a:off x="0" y="9429968"/>
            <a:ext cx="2946275" cy="494976"/>
          </a:xfrm>
          <a:prstGeom prst="rect">
            <a:avLst/>
          </a:prstGeom>
          <a:noFill/>
          <a:ln w="9525">
            <a:noFill/>
            <a:miter lim="800000"/>
            <a:headEnd/>
            <a:tailEnd/>
          </a:ln>
          <a:effectLst/>
        </p:spPr>
        <p:txBody>
          <a:bodyPr vert="horz" wrap="square" lIns="93174" tIns="46587" rIns="93174" bIns="46587" numCol="1" anchor="b" anchorCtr="0" compatLnSpc="1">
            <a:prstTxWarp prst="textNoShape">
              <a:avLst/>
            </a:prstTxWarp>
          </a:bodyPr>
          <a:lstStyle>
            <a:lvl1pPr defTabSz="931863">
              <a:defRPr sz="1200"/>
            </a:lvl1pPr>
          </a:lstStyle>
          <a:p>
            <a:endParaRPr lang="sv-SE"/>
          </a:p>
        </p:txBody>
      </p:sp>
      <p:sp>
        <p:nvSpPr>
          <p:cNvPr id="3079" name="Rectangle 7"/>
          <p:cNvSpPr>
            <a:spLocks noGrp="1" noChangeArrowheads="1"/>
          </p:cNvSpPr>
          <p:nvPr>
            <p:ph type="sldNum" sz="quarter" idx="5"/>
          </p:nvPr>
        </p:nvSpPr>
        <p:spPr bwMode="auto">
          <a:xfrm>
            <a:off x="3849862" y="9429968"/>
            <a:ext cx="2946275" cy="494976"/>
          </a:xfrm>
          <a:prstGeom prst="rect">
            <a:avLst/>
          </a:prstGeom>
          <a:noFill/>
          <a:ln w="9525">
            <a:noFill/>
            <a:miter lim="800000"/>
            <a:headEnd/>
            <a:tailEnd/>
          </a:ln>
          <a:effectLst/>
        </p:spPr>
        <p:txBody>
          <a:bodyPr vert="horz" wrap="square" lIns="93174" tIns="46587" rIns="93174" bIns="46587" numCol="1" anchor="b" anchorCtr="0" compatLnSpc="1">
            <a:prstTxWarp prst="textNoShape">
              <a:avLst/>
            </a:prstTxWarp>
          </a:bodyPr>
          <a:lstStyle>
            <a:lvl1pPr algn="r" defTabSz="931863">
              <a:defRPr sz="1200"/>
            </a:lvl1pPr>
          </a:lstStyle>
          <a:p>
            <a:fld id="{4E7CAF37-F0DE-41BE-B39A-FF853F60F7E1}" type="slidenum">
              <a:rPr lang="sv-SE"/>
              <a:pPr/>
              <a:t>‹#›</a:t>
            </a:fld>
            <a:endParaRPr lang="sv-SE"/>
          </a:p>
        </p:txBody>
      </p:sp>
    </p:spTree>
    <p:extLst>
      <p:ext uri="{BB962C8B-B14F-4D97-AF65-F5344CB8AC3E}">
        <p14:creationId xmlns:p14="http://schemas.microsoft.com/office/powerpoint/2010/main" val="1564374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Flyg säkert 2</a:t>
            </a:r>
            <a:r>
              <a:rPr lang="sv-SE" baseline="0" dirty="0" smtClean="0"/>
              <a:t> – </a:t>
            </a:r>
            <a:r>
              <a:rPr lang="sv-SE" sz="1200" i="1" dirty="0" smtClean="0">
                <a:solidFill>
                  <a:schemeClr val="accent2"/>
                </a:solidFill>
                <a:latin typeface="Arial Rounded MT Bold" pitchFamily="34" charset="0"/>
              </a:rPr>
              <a:t>Nödurstigning/fallskärm - </a:t>
            </a:r>
            <a:r>
              <a:rPr lang="sv-SE" baseline="0" dirty="0" smtClean="0"/>
              <a:t>denna presentation beskriver användning av fallskärm och nödurstigning. Ingår som modul i flygsäkerhetsprogram.</a:t>
            </a:r>
          </a:p>
          <a:p>
            <a:r>
              <a:rPr lang="sv-SE" baseline="0" dirty="0" smtClean="0"/>
              <a:t>Sammanställd av </a:t>
            </a:r>
            <a:r>
              <a:rPr lang="sv-SE" baseline="0" smtClean="0"/>
              <a:t>Henrik Svensson</a:t>
            </a:r>
            <a:endParaRPr lang="sv-SE" dirty="0"/>
          </a:p>
        </p:txBody>
      </p:sp>
      <p:sp>
        <p:nvSpPr>
          <p:cNvPr id="4" name="Platshållare för bildnummer 3"/>
          <p:cNvSpPr>
            <a:spLocks noGrp="1"/>
          </p:cNvSpPr>
          <p:nvPr>
            <p:ph type="sldNum" sz="quarter" idx="10"/>
          </p:nvPr>
        </p:nvSpPr>
        <p:spPr/>
        <p:txBody>
          <a:bodyPr/>
          <a:lstStyle/>
          <a:p>
            <a:fld id="{4E7CAF37-F0DE-41BE-B39A-FF853F60F7E1}" type="slidenum">
              <a:rPr lang="sv-SE" smtClean="0"/>
              <a:pPr/>
              <a:t>1</a:t>
            </a:fld>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Lite om draggning på marken….</a:t>
            </a:r>
            <a:endParaRPr lang="sv-SE" dirty="0"/>
          </a:p>
        </p:txBody>
      </p:sp>
      <p:sp>
        <p:nvSpPr>
          <p:cNvPr id="4" name="Platshållare för bildnummer 3"/>
          <p:cNvSpPr>
            <a:spLocks noGrp="1"/>
          </p:cNvSpPr>
          <p:nvPr>
            <p:ph type="sldNum" sz="quarter" idx="10"/>
          </p:nvPr>
        </p:nvSpPr>
        <p:spPr/>
        <p:txBody>
          <a:bodyPr/>
          <a:lstStyle/>
          <a:p>
            <a:fld id="{4E7CAF37-F0DE-41BE-B39A-FF853F60F7E1}" type="slidenum">
              <a:rPr lang="sv-SE" smtClean="0"/>
              <a:pPr/>
              <a:t>11</a:t>
            </a:fld>
            <a:endParaRPr lang="sv-SE"/>
          </a:p>
        </p:txBody>
      </p:sp>
    </p:spTree>
    <p:extLst>
      <p:ext uri="{BB962C8B-B14F-4D97-AF65-F5344CB8AC3E}">
        <p14:creationId xmlns:p14="http://schemas.microsoft.com/office/powerpoint/2010/main" val="2813843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Om man landar i vatten. Bilden visar Apollo kapseln</a:t>
            </a:r>
            <a:r>
              <a:rPr lang="sv-SE" baseline="0" dirty="0" smtClean="0"/>
              <a:t> som man givetvis föredrog att landa med i vatten….</a:t>
            </a:r>
            <a:endParaRPr lang="sv-SE" dirty="0"/>
          </a:p>
        </p:txBody>
      </p:sp>
      <p:sp>
        <p:nvSpPr>
          <p:cNvPr id="4" name="Platshållare för bildnummer 3"/>
          <p:cNvSpPr>
            <a:spLocks noGrp="1"/>
          </p:cNvSpPr>
          <p:nvPr>
            <p:ph type="sldNum" sz="quarter" idx="10"/>
          </p:nvPr>
        </p:nvSpPr>
        <p:spPr/>
        <p:txBody>
          <a:bodyPr/>
          <a:lstStyle/>
          <a:p>
            <a:fld id="{4E7CAF37-F0DE-41BE-B39A-FF853F60F7E1}" type="slidenum">
              <a:rPr lang="sv-SE" smtClean="0"/>
              <a:pPr/>
              <a:t>12</a:t>
            </a:fld>
            <a:endParaRPr lang="sv-SE"/>
          </a:p>
        </p:txBody>
      </p:sp>
    </p:spTree>
    <p:extLst>
      <p:ext uri="{BB962C8B-B14F-4D97-AF65-F5344CB8AC3E}">
        <p14:creationId xmlns:p14="http://schemas.microsoft.com/office/powerpoint/2010/main" val="3187607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Beskriver att man kan öva många moment. Bilden visar en händelse från USA där</a:t>
            </a:r>
            <a:r>
              <a:rPr lang="sv-SE" baseline="0" dirty="0" smtClean="0"/>
              <a:t> ett flygplan kockade med en fallskärmshoppare, de klarade sig utan fysiska skador.</a:t>
            </a:r>
            <a:endParaRPr lang="sv-SE" dirty="0"/>
          </a:p>
        </p:txBody>
      </p:sp>
      <p:sp>
        <p:nvSpPr>
          <p:cNvPr id="4" name="Platshållare för bildnummer 3"/>
          <p:cNvSpPr>
            <a:spLocks noGrp="1"/>
          </p:cNvSpPr>
          <p:nvPr>
            <p:ph type="sldNum" sz="quarter" idx="10"/>
          </p:nvPr>
        </p:nvSpPr>
        <p:spPr/>
        <p:txBody>
          <a:bodyPr/>
          <a:lstStyle/>
          <a:p>
            <a:fld id="{4E7CAF37-F0DE-41BE-B39A-FF853F60F7E1}" type="slidenum">
              <a:rPr lang="sv-SE" smtClean="0"/>
              <a:pPr/>
              <a:t>13</a:t>
            </a:fld>
            <a:endParaRPr lang="sv-SE"/>
          </a:p>
        </p:txBody>
      </p:sp>
    </p:spTree>
    <p:extLst>
      <p:ext uri="{BB962C8B-B14F-4D97-AF65-F5344CB8AC3E}">
        <p14:creationId xmlns:p14="http://schemas.microsoft.com/office/powerpoint/2010/main" val="841921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Många tillverkare har bra information i flyghandboken ang. nödurstigning, huvfällning mm och att det rekommenderas att man tränar nödurstigning på marken. Bilden visar Arcus och exemplet från FM kommer från DG-1000.</a:t>
            </a:r>
            <a:endParaRPr lang="sv-SE" dirty="0"/>
          </a:p>
        </p:txBody>
      </p:sp>
      <p:sp>
        <p:nvSpPr>
          <p:cNvPr id="4" name="Platshållare för bildnummer 3"/>
          <p:cNvSpPr>
            <a:spLocks noGrp="1"/>
          </p:cNvSpPr>
          <p:nvPr>
            <p:ph type="sldNum" sz="quarter" idx="10"/>
          </p:nvPr>
        </p:nvSpPr>
        <p:spPr/>
        <p:txBody>
          <a:bodyPr/>
          <a:lstStyle/>
          <a:p>
            <a:fld id="{4E7CAF37-F0DE-41BE-B39A-FF853F60F7E1}" type="slidenum">
              <a:rPr lang="sv-SE" smtClean="0"/>
              <a:pPr/>
              <a:t>14</a:t>
            </a:fld>
            <a:endParaRPr lang="sv-SE"/>
          </a:p>
        </p:txBody>
      </p:sp>
    </p:spTree>
    <p:extLst>
      <p:ext uri="{BB962C8B-B14F-4D97-AF65-F5344CB8AC3E}">
        <p14:creationId xmlns:p14="http://schemas.microsoft.com/office/powerpoint/2010/main" val="3230984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Lite extra material. Kommer från OSTIV. http://ostiv.org/</a:t>
            </a:r>
          </a:p>
          <a:p>
            <a:r>
              <a:rPr lang="sv-SE" dirty="0" smtClean="0"/>
              <a:t>Bilderna</a:t>
            </a:r>
            <a:r>
              <a:rPr lang="sv-SE" baseline="0" dirty="0" smtClean="0"/>
              <a:t> visar hur man tar sig ur ett segelflygplan, beroende på typ av panel i segelflygplanet.</a:t>
            </a:r>
            <a:endParaRPr lang="sv-SE" dirty="0" smtClean="0"/>
          </a:p>
          <a:p>
            <a:endParaRPr lang="sv-SE" dirty="0"/>
          </a:p>
        </p:txBody>
      </p:sp>
      <p:sp>
        <p:nvSpPr>
          <p:cNvPr id="4" name="Platshållare för bildnummer 3"/>
          <p:cNvSpPr>
            <a:spLocks noGrp="1"/>
          </p:cNvSpPr>
          <p:nvPr>
            <p:ph type="sldNum" sz="quarter" idx="10"/>
          </p:nvPr>
        </p:nvSpPr>
        <p:spPr/>
        <p:txBody>
          <a:bodyPr/>
          <a:lstStyle/>
          <a:p>
            <a:fld id="{4E7CAF37-F0DE-41BE-B39A-FF853F60F7E1}" type="slidenum">
              <a:rPr lang="sv-SE" smtClean="0"/>
              <a:pPr/>
              <a:t>15</a:t>
            </a:fld>
            <a:endParaRPr lang="sv-SE"/>
          </a:p>
        </p:txBody>
      </p:sp>
    </p:spTree>
    <p:extLst>
      <p:ext uri="{BB962C8B-B14F-4D97-AF65-F5344CB8AC3E}">
        <p14:creationId xmlns:p14="http://schemas.microsoft.com/office/powerpoint/2010/main" val="377584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Lite extra material. Kommer från OSTIV. http://ostiv.org/</a:t>
            </a:r>
          </a:p>
          <a:p>
            <a:r>
              <a:rPr lang="sv-SE" dirty="0" smtClean="0"/>
              <a:t>Bilderna</a:t>
            </a:r>
            <a:r>
              <a:rPr lang="sv-SE" baseline="0" dirty="0" smtClean="0"/>
              <a:t> visar hur man tar sig ur ett segelflygplan, beroende på huvens längd.</a:t>
            </a:r>
            <a:endParaRPr lang="sv-SE" dirty="0" smtClean="0"/>
          </a:p>
          <a:p>
            <a:endParaRPr lang="sv-SE" dirty="0"/>
          </a:p>
        </p:txBody>
      </p:sp>
      <p:sp>
        <p:nvSpPr>
          <p:cNvPr id="4" name="Platshållare för bildnummer 3"/>
          <p:cNvSpPr>
            <a:spLocks noGrp="1"/>
          </p:cNvSpPr>
          <p:nvPr>
            <p:ph type="sldNum" sz="quarter" idx="10"/>
          </p:nvPr>
        </p:nvSpPr>
        <p:spPr/>
        <p:txBody>
          <a:bodyPr/>
          <a:lstStyle/>
          <a:p>
            <a:fld id="{4E7CAF37-F0DE-41BE-B39A-FF853F60F7E1}" type="slidenum">
              <a:rPr lang="sv-SE" smtClean="0"/>
              <a:pPr/>
              <a:t>16</a:t>
            </a:fld>
            <a:endParaRPr lang="sv-SE"/>
          </a:p>
        </p:txBody>
      </p:sp>
    </p:spTree>
    <p:extLst>
      <p:ext uri="{BB962C8B-B14F-4D97-AF65-F5344CB8AC3E}">
        <p14:creationId xmlns:p14="http://schemas.microsoft.com/office/powerpoint/2010/main" val="2799980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Ur OSTIV </a:t>
            </a:r>
            <a:r>
              <a:rPr lang="sv-SE" dirty="0" err="1" smtClean="0"/>
              <a:t>Safety</a:t>
            </a:r>
            <a:r>
              <a:rPr lang="sv-SE" dirty="0" smtClean="0"/>
              <a:t> </a:t>
            </a:r>
            <a:r>
              <a:rPr lang="sv-SE" dirty="0" err="1" smtClean="0"/>
              <a:t>pays</a:t>
            </a:r>
            <a:r>
              <a:rPr lang="sv-SE" dirty="0" smtClean="0"/>
              <a:t>. Extra material.</a:t>
            </a:r>
            <a:endParaRPr lang="sv-SE" dirty="0"/>
          </a:p>
        </p:txBody>
      </p:sp>
      <p:sp>
        <p:nvSpPr>
          <p:cNvPr id="4" name="Platshållare för bildnummer 3"/>
          <p:cNvSpPr>
            <a:spLocks noGrp="1"/>
          </p:cNvSpPr>
          <p:nvPr>
            <p:ph type="sldNum" sz="quarter" idx="10"/>
          </p:nvPr>
        </p:nvSpPr>
        <p:spPr/>
        <p:txBody>
          <a:bodyPr/>
          <a:lstStyle/>
          <a:p>
            <a:fld id="{4E7CAF37-F0DE-41BE-B39A-FF853F60F7E1}" type="slidenum">
              <a:rPr lang="sv-SE" smtClean="0"/>
              <a:pPr/>
              <a:t>17</a:t>
            </a:fld>
            <a:endParaRPr lang="sv-SE"/>
          </a:p>
        </p:txBody>
      </p:sp>
    </p:spTree>
    <p:extLst>
      <p:ext uri="{BB962C8B-B14F-4D97-AF65-F5344CB8AC3E}">
        <p14:creationId xmlns:p14="http://schemas.microsoft.com/office/powerpoint/2010/main" val="3059966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sv-SE" dirty="0" smtClean="0"/>
              <a:t>Ur OSTIV </a:t>
            </a:r>
            <a:r>
              <a:rPr lang="sv-SE" dirty="0" err="1" smtClean="0"/>
              <a:t>Safety</a:t>
            </a:r>
            <a:r>
              <a:rPr lang="sv-SE" dirty="0" smtClean="0"/>
              <a:t> </a:t>
            </a:r>
            <a:r>
              <a:rPr lang="sv-SE" dirty="0" err="1" smtClean="0"/>
              <a:t>pays</a:t>
            </a:r>
            <a:r>
              <a:rPr lang="sv-SE" dirty="0" smtClean="0"/>
              <a:t>. Extra material. Information om hur man snabbt lämnar cockpit.</a:t>
            </a:r>
          </a:p>
          <a:p>
            <a:endParaRPr lang="sv-SE" dirty="0"/>
          </a:p>
        </p:txBody>
      </p:sp>
      <p:sp>
        <p:nvSpPr>
          <p:cNvPr id="4" name="Platshållare för bildnummer 3"/>
          <p:cNvSpPr>
            <a:spLocks noGrp="1"/>
          </p:cNvSpPr>
          <p:nvPr>
            <p:ph type="sldNum" sz="quarter" idx="10"/>
          </p:nvPr>
        </p:nvSpPr>
        <p:spPr/>
        <p:txBody>
          <a:bodyPr/>
          <a:lstStyle/>
          <a:p>
            <a:fld id="{4E7CAF37-F0DE-41BE-B39A-FF853F60F7E1}" type="slidenum">
              <a:rPr lang="sv-SE" smtClean="0"/>
              <a:pPr/>
              <a:t>18</a:t>
            </a:fld>
            <a:endParaRPr lang="sv-SE"/>
          </a:p>
        </p:txBody>
      </p:sp>
    </p:spTree>
    <p:extLst>
      <p:ext uri="{BB962C8B-B14F-4D97-AF65-F5344CB8AC3E}">
        <p14:creationId xmlns:p14="http://schemas.microsoft.com/office/powerpoint/2010/main" val="1911824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sv-SE" dirty="0" smtClean="0"/>
              <a:t>Ur OSTIV </a:t>
            </a:r>
            <a:r>
              <a:rPr lang="sv-SE" dirty="0" err="1" smtClean="0"/>
              <a:t>Safety</a:t>
            </a:r>
            <a:r>
              <a:rPr lang="sv-SE" dirty="0" smtClean="0"/>
              <a:t> </a:t>
            </a:r>
            <a:r>
              <a:rPr lang="sv-SE" dirty="0" err="1" smtClean="0"/>
              <a:t>pays</a:t>
            </a:r>
            <a:r>
              <a:rPr lang="sv-SE" dirty="0" smtClean="0"/>
              <a:t>. Extra material. Information om hur man snabbt lämnar cockpit. Diagrammet ger en intressant uppfattning vilken höjd man kan rädda sig från.</a:t>
            </a:r>
            <a:r>
              <a:rPr lang="sv-SE" baseline="0" dirty="0" smtClean="0"/>
              <a:t> Manuellt utan tekniska hjälpmedel tar det </a:t>
            </a:r>
            <a:r>
              <a:rPr lang="sv-SE" baseline="0" dirty="0" err="1" smtClean="0"/>
              <a:t>någr</a:t>
            </a:r>
            <a:r>
              <a:rPr lang="sv-SE" baseline="0" dirty="0" smtClean="0"/>
              <a:t> sekunder för piloten att </a:t>
            </a:r>
            <a:r>
              <a:rPr lang="sv-SE" baseline="0" dirty="0" err="1" smtClean="0"/>
              <a:t>reakgera</a:t>
            </a:r>
            <a:r>
              <a:rPr lang="sv-SE" baseline="0" dirty="0" smtClean="0"/>
              <a:t> vid en </a:t>
            </a:r>
            <a:r>
              <a:rPr lang="sv-SE" baseline="0" dirty="0" err="1" smtClean="0"/>
              <a:t>midair</a:t>
            </a:r>
            <a:r>
              <a:rPr lang="sv-SE" baseline="0" dirty="0" smtClean="0"/>
              <a:t> kollision: identifiering och beslut +3 sek, nödfälla huv samt frigöra remmarna +1,5 sek, 6 sek har gått när sedan piloten ska tas sig ur cockpit, exemplet visar ytterligare +4 sek, vilket ger totalt 10 sek efter kollision vilket motsvarar en min höjd av 600 meter. (Utan G-belastning)!</a:t>
            </a:r>
            <a:endParaRPr lang="sv-SE" dirty="0" smtClean="0"/>
          </a:p>
          <a:p>
            <a:endParaRPr lang="sv-SE" dirty="0"/>
          </a:p>
        </p:txBody>
      </p:sp>
      <p:sp>
        <p:nvSpPr>
          <p:cNvPr id="4" name="Platshållare för bildnummer 3"/>
          <p:cNvSpPr>
            <a:spLocks noGrp="1"/>
          </p:cNvSpPr>
          <p:nvPr>
            <p:ph type="sldNum" sz="quarter" idx="10"/>
          </p:nvPr>
        </p:nvSpPr>
        <p:spPr/>
        <p:txBody>
          <a:bodyPr/>
          <a:lstStyle/>
          <a:p>
            <a:fld id="{4E7CAF37-F0DE-41BE-B39A-FF853F60F7E1}" type="slidenum">
              <a:rPr lang="sv-SE" smtClean="0"/>
              <a:pPr/>
              <a:t>19</a:t>
            </a:fld>
            <a:endParaRPr lang="sv-SE"/>
          </a:p>
        </p:txBody>
      </p:sp>
    </p:spTree>
    <p:extLst>
      <p:ext uri="{BB962C8B-B14F-4D97-AF65-F5344CB8AC3E}">
        <p14:creationId xmlns:p14="http://schemas.microsoft.com/office/powerpoint/2010/main" val="1619120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Ur OSTIV </a:t>
            </a:r>
            <a:r>
              <a:rPr lang="sv-SE" dirty="0" err="1" smtClean="0"/>
              <a:t>Safety</a:t>
            </a:r>
            <a:r>
              <a:rPr lang="sv-SE" dirty="0" smtClean="0"/>
              <a:t> </a:t>
            </a:r>
            <a:r>
              <a:rPr lang="sv-SE" dirty="0" err="1" smtClean="0"/>
              <a:t>pays</a:t>
            </a:r>
            <a:r>
              <a:rPr lang="sv-SE" dirty="0" smtClean="0"/>
              <a:t>. Extra info till de som är intresserade.</a:t>
            </a:r>
            <a:r>
              <a:rPr lang="sv-SE" baseline="0" dirty="0" smtClean="0"/>
              <a:t> Tekniska system för segelflyg. DG säljer tex. NOAH. PRS finns inte idag för något segelflygplan utan är endast en design för framtida lösningar. GPRS finns för några få typer av segelflygplan, dock </a:t>
            </a:r>
            <a:endParaRPr lang="sv-SE" dirty="0"/>
          </a:p>
        </p:txBody>
      </p:sp>
      <p:sp>
        <p:nvSpPr>
          <p:cNvPr id="4" name="Platshållare för bildnummer 3"/>
          <p:cNvSpPr>
            <a:spLocks noGrp="1"/>
          </p:cNvSpPr>
          <p:nvPr>
            <p:ph type="sldNum" sz="quarter" idx="10"/>
          </p:nvPr>
        </p:nvSpPr>
        <p:spPr/>
        <p:txBody>
          <a:bodyPr/>
          <a:lstStyle/>
          <a:p>
            <a:fld id="{4E7CAF37-F0DE-41BE-B39A-FF853F60F7E1}" type="slidenum">
              <a:rPr lang="sv-SE" smtClean="0"/>
              <a:pPr/>
              <a:t>20</a:t>
            </a:fld>
            <a:endParaRPr lang="sv-SE"/>
          </a:p>
        </p:txBody>
      </p:sp>
    </p:spTree>
    <p:extLst>
      <p:ext uri="{BB962C8B-B14F-4D97-AF65-F5344CB8AC3E}">
        <p14:creationId xmlns:p14="http://schemas.microsoft.com/office/powerpoint/2010/main" val="68553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Referens är uppdaterad SHB artikel 460 med rättningsdatum 2016-04-30</a:t>
            </a:r>
            <a:endParaRPr lang="sv-SE" dirty="0"/>
          </a:p>
        </p:txBody>
      </p:sp>
      <p:sp>
        <p:nvSpPr>
          <p:cNvPr id="4" name="Platshållare för bildnummer 3"/>
          <p:cNvSpPr>
            <a:spLocks noGrp="1"/>
          </p:cNvSpPr>
          <p:nvPr>
            <p:ph type="sldNum" sz="quarter" idx="10"/>
          </p:nvPr>
        </p:nvSpPr>
        <p:spPr/>
        <p:txBody>
          <a:bodyPr/>
          <a:lstStyle/>
          <a:p>
            <a:fld id="{4E7CAF37-F0DE-41BE-B39A-FF853F60F7E1}" type="slidenum">
              <a:rPr lang="sv-SE" smtClean="0"/>
              <a:pPr/>
              <a:t>2</a:t>
            </a:fld>
            <a:endParaRPr lang="sv-S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Man kan öva med en kasserad fallskärm</a:t>
            </a:r>
            <a:r>
              <a:rPr lang="sv-SE" baseline="0" dirty="0" smtClean="0"/>
              <a:t> på marken. OBS!!! Denna Skärm måste märkas med ”KASSERAD”</a:t>
            </a:r>
            <a:endParaRPr lang="sv-SE" dirty="0"/>
          </a:p>
        </p:txBody>
      </p:sp>
      <p:sp>
        <p:nvSpPr>
          <p:cNvPr id="4" name="Platshållare för bildnummer 3"/>
          <p:cNvSpPr>
            <a:spLocks noGrp="1"/>
          </p:cNvSpPr>
          <p:nvPr>
            <p:ph type="sldNum" sz="quarter" idx="10"/>
          </p:nvPr>
        </p:nvSpPr>
        <p:spPr/>
        <p:txBody>
          <a:bodyPr/>
          <a:lstStyle/>
          <a:p>
            <a:fld id="{4E7CAF37-F0DE-41BE-B39A-FF853F60F7E1}" type="slidenum">
              <a:rPr lang="sv-SE" smtClean="0"/>
              <a:pPr/>
              <a:t>21</a:t>
            </a:fld>
            <a:endParaRPr lang="sv-SE"/>
          </a:p>
        </p:txBody>
      </p:sp>
    </p:spTree>
    <p:extLst>
      <p:ext uri="{BB962C8B-B14F-4D97-AF65-F5344CB8AC3E}">
        <p14:creationId xmlns:p14="http://schemas.microsoft.com/office/powerpoint/2010/main" val="2612799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Komplettering</a:t>
            </a:r>
            <a:r>
              <a:rPr lang="sv-SE" baseline="0" dirty="0" smtClean="0"/>
              <a:t> av checklista. Se STM B-15D. Klubbarna rekommenderas byta ut checklistor till denna för skolflygplan, senast 2017-04-30 ska alla ha den nya checklistan.</a:t>
            </a:r>
            <a:endParaRPr lang="sv-SE" dirty="0"/>
          </a:p>
        </p:txBody>
      </p:sp>
      <p:sp>
        <p:nvSpPr>
          <p:cNvPr id="4" name="Platshållare för bildnummer 3"/>
          <p:cNvSpPr>
            <a:spLocks noGrp="1"/>
          </p:cNvSpPr>
          <p:nvPr>
            <p:ph type="sldNum" sz="quarter" idx="10"/>
          </p:nvPr>
        </p:nvSpPr>
        <p:spPr/>
        <p:txBody>
          <a:bodyPr/>
          <a:lstStyle/>
          <a:p>
            <a:fld id="{4E7CAF37-F0DE-41BE-B39A-FF853F60F7E1}" type="slidenum">
              <a:rPr lang="sv-SE" smtClean="0"/>
              <a:pPr/>
              <a:t>22</a:t>
            </a:fld>
            <a:endParaRPr lang="sv-SE"/>
          </a:p>
        </p:txBody>
      </p:sp>
    </p:spTree>
    <p:extLst>
      <p:ext uri="{BB962C8B-B14F-4D97-AF65-F5344CB8AC3E}">
        <p14:creationId xmlns:p14="http://schemas.microsoft.com/office/powerpoint/2010/main" val="4097488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Kravet på användning av fallskärm finns i SHB 420 Säkerhetsbestämmelser</a:t>
            </a:r>
            <a:endParaRPr lang="sv-SE" dirty="0"/>
          </a:p>
        </p:txBody>
      </p:sp>
      <p:sp>
        <p:nvSpPr>
          <p:cNvPr id="4" name="Platshållare för bildnummer 3"/>
          <p:cNvSpPr>
            <a:spLocks noGrp="1"/>
          </p:cNvSpPr>
          <p:nvPr>
            <p:ph type="sldNum" sz="quarter" idx="10"/>
          </p:nvPr>
        </p:nvSpPr>
        <p:spPr/>
        <p:txBody>
          <a:bodyPr/>
          <a:lstStyle/>
          <a:p>
            <a:fld id="{4E7CAF37-F0DE-41BE-B39A-FF853F60F7E1}" type="slidenum">
              <a:rPr lang="sv-SE" smtClean="0"/>
              <a:pPr/>
              <a:t>3</a:t>
            </a:fld>
            <a:endParaRPr lang="sv-SE"/>
          </a:p>
        </p:txBody>
      </p:sp>
    </p:spTree>
    <p:extLst>
      <p:ext uri="{BB962C8B-B14F-4D97-AF65-F5344CB8AC3E}">
        <p14:creationId xmlns:p14="http://schemas.microsoft.com/office/powerpoint/2010/main" val="2011109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Informera om att fallskärmar är styrbara</a:t>
            </a:r>
            <a:endParaRPr lang="sv-SE" dirty="0"/>
          </a:p>
        </p:txBody>
      </p:sp>
      <p:sp>
        <p:nvSpPr>
          <p:cNvPr id="4" name="Platshållare för bildnummer 3"/>
          <p:cNvSpPr>
            <a:spLocks noGrp="1"/>
          </p:cNvSpPr>
          <p:nvPr>
            <p:ph type="sldNum" sz="quarter" idx="10"/>
          </p:nvPr>
        </p:nvSpPr>
        <p:spPr/>
        <p:txBody>
          <a:bodyPr/>
          <a:lstStyle/>
          <a:p>
            <a:fld id="{4E7CAF37-F0DE-41BE-B39A-FF853F60F7E1}" type="slidenum">
              <a:rPr lang="sv-SE" smtClean="0"/>
              <a:pPr/>
              <a:t>4</a:t>
            </a:fld>
            <a:endParaRPr lang="sv-SE"/>
          </a:p>
        </p:txBody>
      </p:sp>
    </p:spTree>
    <p:extLst>
      <p:ext uri="{BB962C8B-B14F-4D97-AF65-F5344CB8AC3E}">
        <p14:creationId xmlns:p14="http://schemas.microsoft.com/office/powerpoint/2010/main" val="871119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Allmän kännedom om fallskärmens huvuddelar och specifikationer</a:t>
            </a:r>
            <a:endParaRPr lang="sv-SE" dirty="0"/>
          </a:p>
        </p:txBody>
      </p:sp>
      <p:sp>
        <p:nvSpPr>
          <p:cNvPr id="4" name="Platshållare för bildnummer 3"/>
          <p:cNvSpPr>
            <a:spLocks noGrp="1"/>
          </p:cNvSpPr>
          <p:nvPr>
            <p:ph type="sldNum" sz="quarter" idx="10"/>
          </p:nvPr>
        </p:nvSpPr>
        <p:spPr/>
        <p:txBody>
          <a:bodyPr/>
          <a:lstStyle/>
          <a:p>
            <a:fld id="{4E7CAF37-F0DE-41BE-B39A-FF853F60F7E1}" type="slidenum">
              <a:rPr lang="sv-SE" smtClean="0"/>
              <a:pPr/>
              <a:t>5</a:t>
            </a:fld>
            <a:endParaRPr lang="sv-SE"/>
          </a:p>
        </p:txBody>
      </p:sp>
    </p:spTree>
    <p:extLst>
      <p:ext uri="{BB962C8B-B14F-4D97-AF65-F5344CB8AC3E}">
        <p14:creationId xmlns:p14="http://schemas.microsoft.com/office/powerpoint/2010/main" val="1114612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Utlösningshandtaget kan finnas på olika platser beroende på fabrikat</a:t>
            </a:r>
            <a:endParaRPr lang="sv-SE" dirty="0"/>
          </a:p>
        </p:txBody>
      </p:sp>
      <p:sp>
        <p:nvSpPr>
          <p:cNvPr id="4" name="Platshållare för bildnummer 3"/>
          <p:cNvSpPr>
            <a:spLocks noGrp="1"/>
          </p:cNvSpPr>
          <p:nvPr>
            <p:ph type="sldNum" sz="quarter" idx="10"/>
          </p:nvPr>
        </p:nvSpPr>
        <p:spPr/>
        <p:txBody>
          <a:bodyPr/>
          <a:lstStyle/>
          <a:p>
            <a:fld id="{4E7CAF37-F0DE-41BE-B39A-FF853F60F7E1}" type="slidenum">
              <a:rPr lang="sv-SE" smtClean="0"/>
              <a:pPr/>
              <a:t>7</a:t>
            </a:fld>
            <a:endParaRPr lang="sv-SE"/>
          </a:p>
        </p:txBody>
      </p:sp>
    </p:spTree>
    <p:extLst>
      <p:ext uri="{BB962C8B-B14F-4D97-AF65-F5344CB8AC3E}">
        <p14:creationId xmlns:p14="http://schemas.microsoft.com/office/powerpoint/2010/main" val="2029774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i="1" kern="1200" dirty="0" smtClean="0">
                <a:solidFill>
                  <a:schemeClr val="tx1"/>
                </a:solidFill>
                <a:effectLst/>
                <a:latin typeface="Arial" charset="0"/>
                <a:ea typeface="+mn-ea"/>
                <a:cs typeface="+mn-cs"/>
              </a:rPr>
              <a:t>The amazing moment a 70-year-old glider pilot had to bail out of his aircraft and parachute to safety after his wing fell off in a dramatic mid-air </a:t>
            </a:r>
            <a:r>
              <a:rPr lang="en-US" sz="1200" i="1" kern="1200" dirty="0" err="1" smtClean="0">
                <a:solidFill>
                  <a:schemeClr val="tx1"/>
                </a:solidFill>
                <a:effectLst/>
                <a:latin typeface="Arial" charset="0"/>
                <a:ea typeface="+mn-ea"/>
                <a:cs typeface="+mn-cs"/>
              </a:rPr>
              <a:t>collisionTwo</a:t>
            </a:r>
            <a:r>
              <a:rPr lang="en-US" sz="1200" i="1" kern="1200" dirty="0" smtClean="0">
                <a:solidFill>
                  <a:schemeClr val="tx1"/>
                </a:solidFill>
                <a:effectLst/>
                <a:latin typeface="Arial" charset="0"/>
                <a:ea typeface="+mn-ea"/>
                <a:cs typeface="+mn-cs"/>
              </a:rPr>
              <a:t> gliders crashed at 4,500ft during a competition in </a:t>
            </a:r>
            <a:r>
              <a:rPr lang="en-US" sz="1200" i="1" kern="1200" dirty="0" err="1" smtClean="0">
                <a:solidFill>
                  <a:schemeClr val="tx1"/>
                </a:solidFill>
                <a:effectLst/>
                <a:latin typeface="Arial" charset="0"/>
                <a:ea typeface="+mn-ea"/>
                <a:cs typeface="+mn-cs"/>
              </a:rPr>
              <a:t>Cambridgeshire</a:t>
            </a:r>
            <a:r>
              <a:rPr lang="en-US" sz="1200" i="1" kern="1200" dirty="0" smtClean="0">
                <a:solidFill>
                  <a:schemeClr val="tx1"/>
                </a:solidFill>
                <a:effectLst/>
                <a:latin typeface="Arial" charset="0"/>
                <a:ea typeface="+mn-ea"/>
                <a:cs typeface="+mn-cs"/>
              </a:rPr>
              <a:t> , UK.</a:t>
            </a:r>
            <a:endParaRPr lang="sv-SE" dirty="0"/>
          </a:p>
        </p:txBody>
      </p:sp>
      <p:sp>
        <p:nvSpPr>
          <p:cNvPr id="4" name="Platshållare för bildnummer 3"/>
          <p:cNvSpPr>
            <a:spLocks noGrp="1"/>
          </p:cNvSpPr>
          <p:nvPr>
            <p:ph type="sldNum" sz="quarter" idx="10"/>
          </p:nvPr>
        </p:nvSpPr>
        <p:spPr/>
        <p:txBody>
          <a:bodyPr/>
          <a:lstStyle/>
          <a:p>
            <a:fld id="{4E7CAF37-F0DE-41BE-B39A-FF853F60F7E1}" type="slidenum">
              <a:rPr lang="sv-SE" smtClean="0"/>
              <a:pPr/>
              <a:t>8</a:t>
            </a:fld>
            <a:endParaRPr lang="sv-SE"/>
          </a:p>
        </p:txBody>
      </p:sp>
    </p:spTree>
    <p:extLst>
      <p:ext uri="{BB962C8B-B14F-4D97-AF65-F5344CB8AC3E}">
        <p14:creationId xmlns:p14="http://schemas.microsoft.com/office/powerpoint/2010/main" val="3384919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Beskriver nerfärden…</a:t>
            </a:r>
            <a:endParaRPr lang="sv-SE" dirty="0"/>
          </a:p>
        </p:txBody>
      </p:sp>
      <p:sp>
        <p:nvSpPr>
          <p:cNvPr id="4" name="Platshållare för bildnummer 3"/>
          <p:cNvSpPr>
            <a:spLocks noGrp="1"/>
          </p:cNvSpPr>
          <p:nvPr>
            <p:ph type="sldNum" sz="quarter" idx="10"/>
          </p:nvPr>
        </p:nvSpPr>
        <p:spPr/>
        <p:txBody>
          <a:bodyPr/>
          <a:lstStyle/>
          <a:p>
            <a:fld id="{4E7CAF37-F0DE-41BE-B39A-FF853F60F7E1}" type="slidenum">
              <a:rPr lang="sv-SE" smtClean="0"/>
              <a:pPr/>
              <a:t>9</a:t>
            </a:fld>
            <a:endParaRPr lang="sv-SE"/>
          </a:p>
        </p:txBody>
      </p:sp>
    </p:spTree>
    <p:extLst>
      <p:ext uri="{BB962C8B-B14F-4D97-AF65-F5344CB8AC3E}">
        <p14:creationId xmlns:p14="http://schemas.microsoft.com/office/powerpoint/2010/main" val="2207691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Informera om landningsproceduren. Kanske lite överkurs, men har man lite grunder så reduceras</a:t>
            </a:r>
            <a:r>
              <a:rPr lang="sv-SE" baseline="0" dirty="0" smtClean="0"/>
              <a:t> skaderisken väsentligt.</a:t>
            </a:r>
            <a:endParaRPr lang="sv-SE" dirty="0"/>
          </a:p>
        </p:txBody>
      </p:sp>
      <p:sp>
        <p:nvSpPr>
          <p:cNvPr id="4" name="Platshållare för bildnummer 3"/>
          <p:cNvSpPr>
            <a:spLocks noGrp="1"/>
          </p:cNvSpPr>
          <p:nvPr>
            <p:ph type="sldNum" sz="quarter" idx="10"/>
          </p:nvPr>
        </p:nvSpPr>
        <p:spPr/>
        <p:txBody>
          <a:bodyPr/>
          <a:lstStyle/>
          <a:p>
            <a:fld id="{4E7CAF37-F0DE-41BE-B39A-FF853F60F7E1}" type="slidenum">
              <a:rPr lang="sv-SE" smtClean="0"/>
              <a:pPr/>
              <a:t>10</a:t>
            </a:fld>
            <a:endParaRPr lang="sv-SE"/>
          </a:p>
        </p:txBody>
      </p:sp>
    </p:spTree>
    <p:extLst>
      <p:ext uri="{BB962C8B-B14F-4D97-AF65-F5344CB8AC3E}">
        <p14:creationId xmlns:p14="http://schemas.microsoft.com/office/powerpoint/2010/main" val="1175199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sidfot 4"/>
          <p:cNvSpPr>
            <a:spLocks noGrp="1"/>
          </p:cNvSpPr>
          <p:nvPr>
            <p:ph type="ftr" sz="quarter" idx="11"/>
          </p:nvPr>
        </p:nvSpPr>
        <p:spPr/>
        <p:txBody>
          <a:bodyPr/>
          <a:lstStyle>
            <a:lvl1pPr>
              <a:defRPr/>
            </a:lvl1pPr>
          </a:lstStyle>
          <a:p>
            <a:endParaRPr lang="sv-SE"/>
          </a:p>
        </p:txBody>
      </p:sp>
      <p:sp>
        <p:nvSpPr>
          <p:cNvPr id="6" name="Platshållare för bildnummer 5"/>
          <p:cNvSpPr>
            <a:spLocks noGrp="1"/>
          </p:cNvSpPr>
          <p:nvPr>
            <p:ph type="sldNum" sz="quarter" idx="12"/>
          </p:nvPr>
        </p:nvSpPr>
        <p:spPr/>
        <p:txBody>
          <a:bodyPr/>
          <a:lstStyle>
            <a:lvl1pPr>
              <a:defRPr/>
            </a:lvl1pPr>
          </a:lstStyle>
          <a:p>
            <a:fld id="{7663E2F7-03C6-435F-87C7-6FFF4B423EC8}" type="slidenum">
              <a:rPr lang="sv-SE"/>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a:xfrm rot="6301372">
            <a:off x="611188" y="2133600"/>
            <a:ext cx="8229600" cy="4525963"/>
          </a:xfrm>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sidfot 4"/>
          <p:cNvSpPr>
            <a:spLocks noGrp="1"/>
          </p:cNvSpPr>
          <p:nvPr>
            <p:ph type="ftr" sz="quarter" idx="11"/>
          </p:nvPr>
        </p:nvSpPr>
        <p:spPr/>
        <p:txBody>
          <a:bodyPr/>
          <a:lstStyle>
            <a:lvl1pPr>
              <a:defRPr/>
            </a:lvl1pPr>
          </a:lstStyle>
          <a:p>
            <a:endParaRPr lang="sv-SE"/>
          </a:p>
        </p:txBody>
      </p:sp>
      <p:sp>
        <p:nvSpPr>
          <p:cNvPr id="6" name="Platshållare för bildnummer 5"/>
          <p:cNvSpPr>
            <a:spLocks noGrp="1"/>
          </p:cNvSpPr>
          <p:nvPr>
            <p:ph type="sldNum" sz="quarter" idx="12"/>
          </p:nvPr>
        </p:nvSpPr>
        <p:spPr/>
        <p:txBody>
          <a:bodyPr/>
          <a:lstStyle>
            <a:lvl1pPr>
              <a:defRPr/>
            </a:lvl1pPr>
          </a:lstStyle>
          <a:p>
            <a:fld id="{AE3756C8-8D6E-443A-95C9-24A0260004B1}" type="slidenum">
              <a:rPr lang="sv-SE"/>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745288" y="274638"/>
            <a:ext cx="2095500" cy="6384925"/>
          </a:xfrm>
        </p:spPr>
        <p:txBody>
          <a:bodyPr vert="eaVert"/>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a:xfrm>
            <a:off x="457200" y="274638"/>
            <a:ext cx="6135688" cy="63849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sidfot 4"/>
          <p:cNvSpPr>
            <a:spLocks noGrp="1"/>
          </p:cNvSpPr>
          <p:nvPr>
            <p:ph type="ftr" sz="quarter" idx="11"/>
          </p:nvPr>
        </p:nvSpPr>
        <p:spPr/>
        <p:txBody>
          <a:bodyPr/>
          <a:lstStyle>
            <a:lvl1pPr>
              <a:defRPr/>
            </a:lvl1pPr>
          </a:lstStyle>
          <a:p>
            <a:endParaRPr lang="sv-SE"/>
          </a:p>
        </p:txBody>
      </p:sp>
      <p:sp>
        <p:nvSpPr>
          <p:cNvPr id="6" name="Platshållare för bildnummer 5"/>
          <p:cNvSpPr>
            <a:spLocks noGrp="1"/>
          </p:cNvSpPr>
          <p:nvPr>
            <p:ph type="sldNum" sz="quarter" idx="12"/>
          </p:nvPr>
        </p:nvSpPr>
        <p:spPr/>
        <p:txBody>
          <a:bodyPr/>
          <a:lstStyle>
            <a:lvl1pPr>
              <a:defRPr/>
            </a:lvl1pPr>
          </a:lstStyle>
          <a:p>
            <a:fld id="{51B2D435-AA39-4F2B-ADC9-82E8864554A9}" type="slidenum">
              <a:rPr lang="sv-SE"/>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sidfot 4"/>
          <p:cNvSpPr>
            <a:spLocks noGrp="1"/>
          </p:cNvSpPr>
          <p:nvPr>
            <p:ph type="ftr" sz="quarter" idx="11"/>
          </p:nvPr>
        </p:nvSpPr>
        <p:spPr/>
        <p:txBody>
          <a:bodyPr/>
          <a:lstStyle>
            <a:lvl1pPr>
              <a:defRPr/>
            </a:lvl1pPr>
          </a:lstStyle>
          <a:p>
            <a:endParaRPr lang="sv-SE"/>
          </a:p>
        </p:txBody>
      </p:sp>
      <p:sp>
        <p:nvSpPr>
          <p:cNvPr id="6" name="Platshållare för bildnummer 5"/>
          <p:cNvSpPr>
            <a:spLocks noGrp="1"/>
          </p:cNvSpPr>
          <p:nvPr>
            <p:ph type="sldNum" sz="quarter" idx="12"/>
          </p:nvPr>
        </p:nvSpPr>
        <p:spPr/>
        <p:txBody>
          <a:bodyPr/>
          <a:lstStyle>
            <a:lvl1pPr>
              <a:defRPr/>
            </a:lvl1pPr>
          </a:lstStyle>
          <a:p>
            <a:fld id="{DBA85866-4149-4E6C-9F35-F3A88B3DEE87}" type="slidenum">
              <a:rPr lang="sv-SE"/>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sidfot 4"/>
          <p:cNvSpPr>
            <a:spLocks noGrp="1"/>
          </p:cNvSpPr>
          <p:nvPr>
            <p:ph type="ftr" sz="quarter" idx="11"/>
          </p:nvPr>
        </p:nvSpPr>
        <p:spPr/>
        <p:txBody>
          <a:bodyPr/>
          <a:lstStyle>
            <a:lvl1pPr>
              <a:defRPr/>
            </a:lvl1pPr>
          </a:lstStyle>
          <a:p>
            <a:endParaRPr lang="sv-SE"/>
          </a:p>
        </p:txBody>
      </p:sp>
      <p:sp>
        <p:nvSpPr>
          <p:cNvPr id="6" name="Platshållare för bildnummer 5"/>
          <p:cNvSpPr>
            <a:spLocks noGrp="1"/>
          </p:cNvSpPr>
          <p:nvPr>
            <p:ph type="sldNum" sz="quarter" idx="12"/>
          </p:nvPr>
        </p:nvSpPr>
        <p:spPr/>
        <p:txBody>
          <a:bodyPr/>
          <a:lstStyle>
            <a:lvl1pPr>
              <a:defRPr/>
            </a:lvl1pPr>
          </a:lstStyle>
          <a:p>
            <a:fld id="{ADBE2387-50CE-497B-8815-F1B8264B7D63}" type="slidenum">
              <a:rPr lang="sv-SE"/>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11188" y="2133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802188" y="2133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lvl1pPr>
              <a:defRPr/>
            </a:lvl1pPr>
          </a:lstStyle>
          <a:p>
            <a:endParaRPr lang="sv-SE"/>
          </a:p>
        </p:txBody>
      </p:sp>
      <p:sp>
        <p:nvSpPr>
          <p:cNvPr id="6" name="Platshållare för sidfot 5"/>
          <p:cNvSpPr>
            <a:spLocks noGrp="1"/>
          </p:cNvSpPr>
          <p:nvPr>
            <p:ph type="ftr" sz="quarter" idx="11"/>
          </p:nvPr>
        </p:nvSpPr>
        <p:spPr/>
        <p:txBody>
          <a:bodyPr/>
          <a:lstStyle>
            <a:lvl1pPr>
              <a:defRPr/>
            </a:lvl1pPr>
          </a:lstStyle>
          <a:p>
            <a:endParaRPr lang="sv-SE"/>
          </a:p>
        </p:txBody>
      </p:sp>
      <p:sp>
        <p:nvSpPr>
          <p:cNvPr id="7" name="Platshållare för bildnummer 6"/>
          <p:cNvSpPr>
            <a:spLocks noGrp="1"/>
          </p:cNvSpPr>
          <p:nvPr>
            <p:ph type="sldNum" sz="quarter" idx="12"/>
          </p:nvPr>
        </p:nvSpPr>
        <p:spPr/>
        <p:txBody>
          <a:bodyPr/>
          <a:lstStyle>
            <a:lvl1pPr>
              <a:defRPr/>
            </a:lvl1pPr>
          </a:lstStyle>
          <a:p>
            <a:fld id="{248FD66A-E268-4B20-8577-E64B57CA6A3C}" type="slidenum">
              <a:rPr lang="sv-SE"/>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lvl1pPr>
              <a:defRPr/>
            </a:lvl1pPr>
          </a:lstStyle>
          <a:p>
            <a:endParaRPr lang="sv-SE"/>
          </a:p>
        </p:txBody>
      </p:sp>
      <p:sp>
        <p:nvSpPr>
          <p:cNvPr id="8" name="Platshållare för sidfot 7"/>
          <p:cNvSpPr>
            <a:spLocks noGrp="1"/>
          </p:cNvSpPr>
          <p:nvPr>
            <p:ph type="ftr" sz="quarter" idx="11"/>
          </p:nvPr>
        </p:nvSpPr>
        <p:spPr/>
        <p:txBody>
          <a:bodyPr/>
          <a:lstStyle>
            <a:lvl1pPr>
              <a:defRPr/>
            </a:lvl1pPr>
          </a:lstStyle>
          <a:p>
            <a:endParaRPr lang="sv-SE"/>
          </a:p>
        </p:txBody>
      </p:sp>
      <p:sp>
        <p:nvSpPr>
          <p:cNvPr id="9" name="Platshållare för bildnummer 8"/>
          <p:cNvSpPr>
            <a:spLocks noGrp="1"/>
          </p:cNvSpPr>
          <p:nvPr>
            <p:ph type="sldNum" sz="quarter" idx="12"/>
          </p:nvPr>
        </p:nvSpPr>
        <p:spPr/>
        <p:txBody>
          <a:bodyPr/>
          <a:lstStyle>
            <a:lvl1pPr>
              <a:defRPr/>
            </a:lvl1pPr>
          </a:lstStyle>
          <a:p>
            <a:fld id="{2759EF31-F546-46AE-96D4-C1E812AAD855}" type="slidenum">
              <a:rPr lang="sv-SE"/>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lvl1pPr>
              <a:defRPr/>
            </a:lvl1pPr>
          </a:lstStyle>
          <a:p>
            <a:endParaRPr lang="sv-SE"/>
          </a:p>
        </p:txBody>
      </p:sp>
      <p:sp>
        <p:nvSpPr>
          <p:cNvPr id="4" name="Platshållare för sidfot 3"/>
          <p:cNvSpPr>
            <a:spLocks noGrp="1"/>
          </p:cNvSpPr>
          <p:nvPr>
            <p:ph type="ftr" sz="quarter" idx="11"/>
          </p:nvPr>
        </p:nvSpPr>
        <p:spPr/>
        <p:txBody>
          <a:bodyPr/>
          <a:lstStyle>
            <a:lvl1pPr>
              <a:defRPr/>
            </a:lvl1pPr>
          </a:lstStyle>
          <a:p>
            <a:endParaRPr lang="sv-SE"/>
          </a:p>
        </p:txBody>
      </p:sp>
      <p:sp>
        <p:nvSpPr>
          <p:cNvPr id="5" name="Platshållare för bildnummer 4"/>
          <p:cNvSpPr>
            <a:spLocks noGrp="1"/>
          </p:cNvSpPr>
          <p:nvPr>
            <p:ph type="sldNum" sz="quarter" idx="12"/>
          </p:nvPr>
        </p:nvSpPr>
        <p:spPr/>
        <p:txBody>
          <a:bodyPr/>
          <a:lstStyle>
            <a:lvl1pPr>
              <a:defRPr/>
            </a:lvl1pPr>
          </a:lstStyle>
          <a:p>
            <a:fld id="{F1B3F483-7FF6-49AF-B2D6-6568821F2879}" type="slidenum">
              <a:rPr lang="sv-SE"/>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p>
        </p:txBody>
      </p:sp>
      <p:sp>
        <p:nvSpPr>
          <p:cNvPr id="3" name="Platshållare för sidfot 2"/>
          <p:cNvSpPr>
            <a:spLocks noGrp="1"/>
          </p:cNvSpPr>
          <p:nvPr>
            <p:ph type="ftr" sz="quarter" idx="11"/>
          </p:nvPr>
        </p:nvSpPr>
        <p:spPr/>
        <p:txBody>
          <a:bodyPr/>
          <a:lstStyle>
            <a:lvl1pPr>
              <a:defRPr/>
            </a:lvl1pPr>
          </a:lstStyle>
          <a:p>
            <a:endParaRPr lang="sv-SE" dirty="0"/>
          </a:p>
        </p:txBody>
      </p:sp>
      <p:sp>
        <p:nvSpPr>
          <p:cNvPr id="4" name="Platshållare för bildnummer 3"/>
          <p:cNvSpPr>
            <a:spLocks noGrp="1"/>
          </p:cNvSpPr>
          <p:nvPr>
            <p:ph type="sldNum" sz="quarter" idx="12"/>
          </p:nvPr>
        </p:nvSpPr>
        <p:spPr/>
        <p:txBody>
          <a:bodyPr/>
          <a:lstStyle>
            <a:lvl1pPr>
              <a:defRPr/>
            </a:lvl1pPr>
          </a:lstStyle>
          <a:p>
            <a:fld id="{DF930AE3-E33B-4445-ADD9-ADD02602B1A5}" type="slidenum">
              <a:rPr lang="sv-SE"/>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 med bildtex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563888" y="18864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p>
        </p:txBody>
      </p:sp>
      <p:sp>
        <p:nvSpPr>
          <p:cNvPr id="6" name="Platshållare för sidfot 5"/>
          <p:cNvSpPr>
            <a:spLocks noGrp="1"/>
          </p:cNvSpPr>
          <p:nvPr>
            <p:ph type="ftr" sz="quarter" idx="11"/>
          </p:nvPr>
        </p:nvSpPr>
        <p:spPr/>
        <p:txBody>
          <a:bodyPr/>
          <a:lstStyle>
            <a:lvl1pPr>
              <a:defRPr/>
            </a:lvl1pPr>
          </a:lstStyle>
          <a:p>
            <a:endParaRPr lang="sv-SE" dirty="0"/>
          </a:p>
        </p:txBody>
      </p:sp>
      <p:sp>
        <p:nvSpPr>
          <p:cNvPr id="7" name="Platshållare för bildnummer 6"/>
          <p:cNvSpPr>
            <a:spLocks noGrp="1"/>
          </p:cNvSpPr>
          <p:nvPr>
            <p:ph type="sldNum" sz="quarter" idx="12"/>
          </p:nvPr>
        </p:nvSpPr>
        <p:spPr/>
        <p:txBody>
          <a:bodyPr/>
          <a:lstStyle>
            <a:lvl1pPr>
              <a:defRPr/>
            </a:lvl1pPr>
          </a:lstStyle>
          <a:p>
            <a:fld id="{0637D3CD-6E31-4EE6-B636-FC276CF3E81F}" type="slidenum">
              <a:rPr lang="sv-SE"/>
              <a:pPr/>
              <a:t>‹#›</a:t>
            </a:fld>
            <a:endParaRPr lang="sv-SE" dirty="0"/>
          </a:p>
        </p:txBody>
      </p:sp>
      <p:sp>
        <p:nvSpPr>
          <p:cNvPr id="8" name="Rubrik 7"/>
          <p:cNvSpPr>
            <a:spLocks noGrp="1"/>
          </p:cNvSpPr>
          <p:nvPr>
            <p:ph type="title"/>
          </p:nvPr>
        </p:nvSpPr>
        <p:spPr/>
        <p:txBody>
          <a:bodyPr/>
          <a:lstStyle/>
          <a:p>
            <a:r>
              <a:rPr lang="sv-SE" smtClean="0"/>
              <a:t>Klicka här för att ändra format</a:t>
            </a:r>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dirty="0" smtClean="0"/>
              <a:t>Klicka här för att ändra format</a:t>
            </a:r>
            <a:endParaRPr lang="sv-SE" dirty="0"/>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714348" y="485776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dirty="0"/>
          </a:p>
        </p:txBody>
      </p:sp>
      <p:sp>
        <p:nvSpPr>
          <p:cNvPr id="6" name="Platshållare för sidfot 5"/>
          <p:cNvSpPr>
            <a:spLocks noGrp="1"/>
          </p:cNvSpPr>
          <p:nvPr>
            <p:ph type="ftr" sz="quarter" idx="11"/>
          </p:nvPr>
        </p:nvSpPr>
        <p:spPr/>
        <p:txBody>
          <a:bodyPr/>
          <a:lstStyle>
            <a:lvl1pPr>
              <a:defRPr/>
            </a:lvl1pPr>
          </a:lstStyle>
          <a:p>
            <a:endParaRPr lang="sv-SE"/>
          </a:p>
        </p:txBody>
      </p:sp>
      <p:sp>
        <p:nvSpPr>
          <p:cNvPr id="7" name="Platshållare för bildnummer 6"/>
          <p:cNvSpPr>
            <a:spLocks noGrp="1"/>
          </p:cNvSpPr>
          <p:nvPr>
            <p:ph type="sldNum" sz="quarter" idx="12"/>
          </p:nvPr>
        </p:nvSpPr>
        <p:spPr/>
        <p:txBody>
          <a:bodyPr/>
          <a:lstStyle>
            <a:lvl1pPr>
              <a:defRPr/>
            </a:lvl1pPr>
          </a:lstStyle>
          <a:p>
            <a:fld id="{9A1733A1-1C42-4395-823F-3B98EE277A47}" type="slidenum">
              <a:rPr lang="sv-SE"/>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alpha val="63000"/>
              </a:schemeClr>
            </a:gs>
            <a:gs pos="100000">
              <a:srgbClr val="FFFF00"/>
            </a:gs>
            <a:gs pos="39999">
              <a:srgbClr val="85C2FF"/>
            </a:gs>
            <a:gs pos="70000">
              <a:srgbClr val="C4D6EB"/>
            </a:gs>
            <a:gs pos="100000">
              <a:srgbClr val="FFEBFA"/>
            </a:gs>
          </a:gsLst>
          <a:lin ang="30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027" name="Rectangle 3"/>
          <p:cNvSpPr>
            <a:spLocks noGrp="1" noChangeArrowheads="1"/>
          </p:cNvSpPr>
          <p:nvPr>
            <p:ph type="body" idx="1"/>
          </p:nvPr>
        </p:nvSpPr>
        <p:spPr bwMode="auto">
          <a:xfrm>
            <a:off x="611188" y="21336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sv-SE"/>
          </a:p>
        </p:txBody>
      </p:sp>
      <p:sp>
        <p:nvSpPr>
          <p:cNvPr id="1029" name="Rectangle 5"/>
          <p:cNvSpPr>
            <a:spLocks noGrp="1" noChangeArrowheads="1"/>
          </p:cNvSpPr>
          <p:nvPr>
            <p:ph type="ftr" sz="quarter" idx="3"/>
          </p:nvPr>
        </p:nvSpPr>
        <p:spPr bwMode="auto">
          <a:xfrm>
            <a:off x="3563938" y="6237288"/>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sv-S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7560E8A-A121-4A2F-A8F4-98286FF6D51C}" type="slidenum">
              <a:rPr lang="sv-SE"/>
              <a:pPr/>
              <a:t>‹#›</a:t>
            </a:fld>
            <a:endParaRPr lang="sv-SE"/>
          </a:p>
        </p:txBody>
      </p:sp>
      <p:graphicFrame>
        <p:nvGraphicFramePr>
          <p:cNvPr id="1032" name="Object 8"/>
          <p:cNvGraphicFramePr>
            <a:graphicFrameLocks noChangeAspect="1"/>
          </p:cNvGraphicFramePr>
          <p:nvPr/>
        </p:nvGraphicFramePr>
        <p:xfrm>
          <a:off x="1403350" y="5446713"/>
          <a:ext cx="2160588" cy="1411287"/>
        </p:xfrm>
        <a:graphic>
          <a:graphicData uri="http://schemas.openxmlformats.org/presentationml/2006/ole">
            <mc:AlternateContent xmlns:mc="http://schemas.openxmlformats.org/markup-compatibility/2006">
              <mc:Choice xmlns:v="urn:schemas-microsoft-com:vml" Requires="v">
                <p:oleObj spid="_x0000_s1055" name="Photo Editor-foto" r:id="rId14" imgW="10666667" imgH="6961905" progId="">
                  <p:embed/>
                </p:oleObj>
              </mc:Choice>
              <mc:Fallback>
                <p:oleObj name="Photo Editor-foto" r:id="rId14" imgW="10666667" imgH="6961905" progId="">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03350" y="5446713"/>
                        <a:ext cx="2160588" cy="1411287"/>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3" name="Line 9"/>
          <p:cNvSpPr>
            <a:spLocks noChangeShapeType="1"/>
          </p:cNvSpPr>
          <p:nvPr userDrawn="1"/>
        </p:nvSpPr>
        <p:spPr bwMode="auto">
          <a:xfrm>
            <a:off x="323850" y="5949950"/>
            <a:ext cx="1152525" cy="0"/>
          </a:xfrm>
          <a:prstGeom prst="line">
            <a:avLst/>
          </a:prstGeom>
          <a:noFill/>
          <a:ln w="57150">
            <a:solidFill>
              <a:srgbClr val="0000FF"/>
            </a:solidFill>
            <a:round/>
            <a:headEnd/>
            <a:tailEnd/>
          </a:ln>
          <a:effectLst/>
        </p:spPr>
        <p:txBody>
          <a:bodyPr/>
          <a:lstStyle/>
          <a:p>
            <a:endParaRPr lang="sv-SE"/>
          </a:p>
        </p:txBody>
      </p:sp>
      <p:sp>
        <p:nvSpPr>
          <p:cNvPr id="1034" name="Line 10"/>
          <p:cNvSpPr>
            <a:spLocks noChangeShapeType="1"/>
          </p:cNvSpPr>
          <p:nvPr userDrawn="1"/>
        </p:nvSpPr>
        <p:spPr bwMode="auto">
          <a:xfrm>
            <a:off x="3492500" y="5949950"/>
            <a:ext cx="2592388" cy="0"/>
          </a:xfrm>
          <a:prstGeom prst="line">
            <a:avLst/>
          </a:prstGeom>
          <a:noFill/>
          <a:ln w="57150">
            <a:solidFill>
              <a:srgbClr val="0000FF"/>
            </a:solidFill>
            <a:round/>
            <a:headEnd/>
            <a:tailEnd/>
          </a:ln>
          <a:effectLst/>
        </p:spPr>
        <p:txBody>
          <a:bodyPr/>
          <a:lstStyle/>
          <a:p>
            <a:endParaRPr lang="sv-SE"/>
          </a:p>
        </p:txBody>
      </p:sp>
      <p:sp>
        <p:nvSpPr>
          <p:cNvPr id="1035" name="Line 11"/>
          <p:cNvSpPr>
            <a:spLocks noChangeShapeType="1"/>
          </p:cNvSpPr>
          <p:nvPr userDrawn="1"/>
        </p:nvSpPr>
        <p:spPr bwMode="auto">
          <a:xfrm>
            <a:off x="7668344" y="5949950"/>
            <a:ext cx="791444" cy="0"/>
          </a:xfrm>
          <a:prstGeom prst="line">
            <a:avLst/>
          </a:prstGeom>
          <a:noFill/>
          <a:ln w="57150">
            <a:solidFill>
              <a:srgbClr val="0000FF"/>
            </a:solidFill>
            <a:round/>
            <a:headEnd/>
            <a:tailEnd/>
          </a:ln>
          <a:effectLst/>
        </p:spPr>
        <p:txBody>
          <a:bodyPr/>
          <a:lstStyle/>
          <a:p>
            <a:endParaRPr lang="sv-SE"/>
          </a:p>
        </p:txBody>
      </p:sp>
      <p:sp>
        <p:nvSpPr>
          <p:cNvPr id="1037" name="WordArt 13"/>
          <p:cNvSpPr>
            <a:spLocks noChangeArrowheads="1" noChangeShapeType="1" noTextEdit="1"/>
          </p:cNvSpPr>
          <p:nvPr userDrawn="1"/>
        </p:nvSpPr>
        <p:spPr bwMode="auto">
          <a:xfrm>
            <a:off x="6156325" y="5734050"/>
            <a:ext cx="1440011" cy="609600"/>
          </a:xfrm>
          <a:prstGeom prst="rect">
            <a:avLst/>
          </a:prstGeom>
        </p:spPr>
        <p:txBody>
          <a:bodyPr wrap="none" fromWordArt="1">
            <a:prstTxWarp prst="textPlain">
              <a:avLst>
                <a:gd name="adj" fmla="val 45727"/>
              </a:avLst>
            </a:prstTxWarp>
          </a:bodyPr>
          <a:lstStyle/>
          <a:p>
            <a:pPr algn="ctr"/>
            <a:r>
              <a:rPr lang="sv-SE" sz="1000" i="1" kern="10" dirty="0" smtClean="0">
                <a:ln w="9525">
                  <a:noFill/>
                  <a:round/>
                  <a:headEnd/>
                  <a:tailEnd/>
                </a:ln>
                <a:solidFill>
                  <a:srgbClr val="0000FF"/>
                </a:solidFill>
                <a:effectLst>
                  <a:outerShdw dist="45791" dir="2021404" algn="ctr" rotWithShape="0">
                    <a:srgbClr val="B2B2B2">
                      <a:alpha val="80000"/>
                    </a:srgbClr>
                  </a:outerShdw>
                </a:effectLst>
                <a:latin typeface="Cambria"/>
              </a:rPr>
              <a:t>flyg säkert 2</a:t>
            </a:r>
            <a:endParaRPr lang="sv-SE" sz="1000" i="1" kern="10" dirty="0">
              <a:ln w="9525">
                <a:noFill/>
                <a:round/>
                <a:headEnd/>
                <a:tailEnd/>
              </a:ln>
              <a:solidFill>
                <a:srgbClr val="0000FF"/>
              </a:solidFill>
              <a:effectLst>
                <a:outerShdw dist="45791" dir="2021404" algn="ctr" rotWithShape="0">
                  <a:srgbClr val="B2B2B2">
                    <a:alpha val="80000"/>
                  </a:srgbClr>
                </a:outerShdw>
              </a:effectLst>
              <a:latin typeface="Cambri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3000364" y="285728"/>
            <a:ext cx="3672159" cy="769441"/>
          </a:xfrm>
          <a:prstGeom prst="rect">
            <a:avLst/>
          </a:prstGeom>
          <a:noFill/>
        </p:spPr>
        <p:txBody>
          <a:bodyPr wrap="none" rtlCol="0">
            <a:spAutoFit/>
          </a:bodyPr>
          <a:lstStyle/>
          <a:p>
            <a:r>
              <a:rPr lang="sv-SE" sz="4400" i="1" dirty="0" smtClean="0">
                <a:solidFill>
                  <a:schemeClr val="accent2"/>
                </a:solidFill>
                <a:latin typeface="Arial Rounded MT Bold" pitchFamily="34" charset="0"/>
              </a:rPr>
              <a:t>Flyg säkert 2</a:t>
            </a:r>
            <a:endParaRPr lang="sv-SE" sz="4400" i="1" dirty="0">
              <a:solidFill>
                <a:schemeClr val="accent2"/>
              </a:solidFill>
              <a:latin typeface="Arial Rounded MT Bold" pitchFamily="34" charset="0"/>
            </a:endParaRPr>
          </a:p>
        </p:txBody>
      </p:sp>
      <p:sp>
        <p:nvSpPr>
          <p:cNvPr id="6" name="Rektangel 5"/>
          <p:cNvSpPr/>
          <p:nvPr/>
        </p:nvSpPr>
        <p:spPr>
          <a:xfrm>
            <a:off x="571471" y="1862642"/>
            <a:ext cx="1714512" cy="8572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smtClean="0"/>
              <a:t>Attityder/</a:t>
            </a:r>
          </a:p>
          <a:p>
            <a:pPr algn="ctr"/>
            <a:r>
              <a:rPr lang="sv-SE" sz="2000" dirty="0" smtClean="0"/>
              <a:t>beteenden</a:t>
            </a:r>
            <a:endParaRPr lang="sv-SE" sz="2000" dirty="0"/>
          </a:p>
        </p:txBody>
      </p:sp>
      <p:sp>
        <p:nvSpPr>
          <p:cNvPr id="7" name="Rektangel 6"/>
          <p:cNvSpPr/>
          <p:nvPr/>
        </p:nvSpPr>
        <p:spPr>
          <a:xfrm>
            <a:off x="5111690" y="1681651"/>
            <a:ext cx="1714512" cy="8572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smtClean="0"/>
              <a:t>Provlektioner</a:t>
            </a:r>
            <a:endParaRPr lang="sv-SE" sz="2000" dirty="0"/>
          </a:p>
        </p:txBody>
      </p:sp>
      <p:sp>
        <p:nvSpPr>
          <p:cNvPr id="8" name="Rektangel 7"/>
          <p:cNvSpPr/>
          <p:nvPr/>
        </p:nvSpPr>
        <p:spPr>
          <a:xfrm>
            <a:off x="6233174" y="2329388"/>
            <a:ext cx="1714512" cy="8572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smtClean="0"/>
              <a:t>Utelandning</a:t>
            </a:r>
            <a:endParaRPr lang="sv-SE" sz="2000" dirty="0"/>
          </a:p>
        </p:txBody>
      </p:sp>
      <p:sp>
        <p:nvSpPr>
          <p:cNvPr id="9" name="Rektangel 8"/>
          <p:cNvSpPr/>
          <p:nvPr/>
        </p:nvSpPr>
        <p:spPr>
          <a:xfrm>
            <a:off x="7056499" y="3277483"/>
            <a:ext cx="1714512" cy="8572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smtClean="0"/>
              <a:t>Kultur</a:t>
            </a:r>
            <a:endParaRPr lang="sv-SE" sz="2000" dirty="0"/>
          </a:p>
        </p:txBody>
      </p:sp>
      <p:sp>
        <p:nvSpPr>
          <p:cNvPr id="15" name="Nedåtböjd 14"/>
          <p:cNvSpPr/>
          <p:nvPr/>
        </p:nvSpPr>
        <p:spPr>
          <a:xfrm rot="906009">
            <a:off x="2353842" y="2202925"/>
            <a:ext cx="4445491" cy="1110182"/>
          </a:xfrm>
          <a:prstGeom prst="curvedDownArrow">
            <a:avLst>
              <a:gd name="adj1" fmla="val 21626"/>
              <a:gd name="adj2" fmla="val 50000"/>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6" name="textruta 15"/>
          <p:cNvSpPr txBox="1"/>
          <p:nvPr/>
        </p:nvSpPr>
        <p:spPr>
          <a:xfrm>
            <a:off x="2051720" y="3057520"/>
            <a:ext cx="3917226" cy="2646878"/>
          </a:xfrm>
          <a:prstGeom prst="rect">
            <a:avLst/>
          </a:prstGeom>
          <a:noFill/>
        </p:spPr>
        <p:txBody>
          <a:bodyPr wrap="none" rtlCol="0">
            <a:spAutoFit/>
          </a:bodyPr>
          <a:lstStyle/>
          <a:p>
            <a:r>
              <a:rPr lang="sv-SE" sz="2000" i="1" dirty="0" smtClean="0">
                <a:latin typeface="Arial Narrow" pitchFamily="34" charset="0"/>
              </a:rPr>
              <a:t>Flygsäkerhetsprogram ”Flyg säkert 2”</a:t>
            </a:r>
          </a:p>
          <a:p>
            <a:pPr lvl="1">
              <a:buClr>
                <a:srgbClr val="FFFF00"/>
              </a:buClr>
              <a:buFont typeface="Wingdings" pitchFamily="2" charset="2"/>
              <a:buChar char="ü"/>
            </a:pPr>
            <a:r>
              <a:rPr lang="sv-SE" i="1" dirty="0" smtClean="0">
                <a:latin typeface="Arial Narrow" pitchFamily="34" charset="0"/>
              </a:rPr>
              <a:t> </a:t>
            </a:r>
            <a:r>
              <a:rPr lang="sv-SE" sz="1600" i="1" dirty="0" smtClean="0">
                <a:latin typeface="Arial Narrow" pitchFamily="34" charset="0"/>
              </a:rPr>
              <a:t>Fokus på Attityder/beteenden</a:t>
            </a:r>
          </a:p>
          <a:p>
            <a:pPr lvl="1">
              <a:buClr>
                <a:srgbClr val="FFFF00"/>
              </a:buClr>
              <a:buFont typeface="Wingdings" pitchFamily="2" charset="2"/>
              <a:buChar char="ü"/>
            </a:pPr>
            <a:r>
              <a:rPr lang="sv-SE" sz="1600" i="1" dirty="0">
                <a:latin typeface="Arial Narrow" pitchFamily="34" charset="0"/>
              </a:rPr>
              <a:t> </a:t>
            </a:r>
            <a:r>
              <a:rPr lang="sv-SE" sz="1600" i="1" dirty="0" smtClean="0">
                <a:latin typeface="Arial Narrow" pitchFamily="34" charset="0"/>
              </a:rPr>
              <a:t>Fokus på Nödurstigning/anv. av fallskärm</a:t>
            </a:r>
          </a:p>
          <a:p>
            <a:pPr lvl="1">
              <a:buClr>
                <a:srgbClr val="FFFF00"/>
              </a:buClr>
              <a:buFont typeface="Wingdings" pitchFamily="2" charset="2"/>
              <a:buChar char="ü"/>
            </a:pPr>
            <a:r>
              <a:rPr lang="sv-SE" sz="1600" i="1" dirty="0" smtClean="0">
                <a:latin typeface="Arial Narrow" pitchFamily="34" charset="0"/>
              </a:rPr>
              <a:t> Fokus på ”prov-lektioner”</a:t>
            </a:r>
          </a:p>
          <a:p>
            <a:pPr lvl="1">
              <a:buClr>
                <a:srgbClr val="FFFF00"/>
              </a:buClr>
              <a:buFont typeface="Wingdings" pitchFamily="2" charset="2"/>
              <a:buChar char="ü"/>
            </a:pPr>
            <a:r>
              <a:rPr lang="sv-SE" sz="1600" i="1" dirty="0" smtClean="0">
                <a:latin typeface="Arial Narrow" pitchFamily="34" charset="0"/>
              </a:rPr>
              <a:t> Fokus på utelandningar</a:t>
            </a:r>
          </a:p>
          <a:p>
            <a:pPr lvl="1">
              <a:buClr>
                <a:srgbClr val="FFFF00"/>
              </a:buClr>
              <a:buFont typeface="Wingdings" pitchFamily="2" charset="2"/>
              <a:buChar char="ü"/>
            </a:pPr>
            <a:r>
              <a:rPr lang="sv-SE" sz="1600" i="1" dirty="0">
                <a:latin typeface="Arial Narrow" pitchFamily="34" charset="0"/>
              </a:rPr>
              <a:t> </a:t>
            </a:r>
            <a:r>
              <a:rPr lang="sv-SE" sz="1600" i="1" dirty="0" smtClean="0">
                <a:latin typeface="Arial Narrow" pitchFamily="34" charset="0"/>
              </a:rPr>
              <a:t>Fokus på SLG/SSG/TMG</a:t>
            </a:r>
          </a:p>
          <a:p>
            <a:pPr lvl="1">
              <a:buClr>
                <a:srgbClr val="FFFF00"/>
              </a:buClr>
            </a:pPr>
            <a:endParaRPr lang="sv-SE" sz="1600" i="1" dirty="0" smtClean="0">
              <a:latin typeface="Arial Narrow" pitchFamily="34" charset="0"/>
            </a:endParaRPr>
          </a:p>
          <a:p>
            <a:pPr>
              <a:buClr>
                <a:srgbClr val="FFFF00"/>
              </a:buClr>
            </a:pPr>
            <a:r>
              <a:rPr lang="sv-SE" sz="1600" i="1" dirty="0" smtClean="0">
                <a:latin typeface="Arial Narrow" pitchFamily="34" charset="0"/>
              </a:rPr>
              <a:t>Förstå bakomliggande orsaker till händelser</a:t>
            </a:r>
          </a:p>
          <a:p>
            <a:pPr lvl="1">
              <a:buClr>
                <a:srgbClr val="FFFF00"/>
              </a:buClr>
              <a:buFont typeface="Wingdings" pitchFamily="2" charset="2"/>
              <a:buChar char="ü"/>
            </a:pPr>
            <a:r>
              <a:rPr lang="sv-SE" sz="1600" i="1" dirty="0" smtClean="0">
                <a:latin typeface="Arial Narrow" pitchFamily="34" charset="0"/>
              </a:rPr>
              <a:t> Flygsäkerhetskultur</a:t>
            </a:r>
          </a:p>
          <a:p>
            <a:pPr lvl="1">
              <a:buClr>
                <a:srgbClr val="FFFF00"/>
              </a:buClr>
              <a:buFont typeface="Wingdings" pitchFamily="2" charset="2"/>
              <a:buChar char="ü"/>
            </a:pPr>
            <a:r>
              <a:rPr lang="sv-SE" sz="1600" i="1" dirty="0" smtClean="0">
                <a:latin typeface="Arial Narrow" pitchFamily="34" charset="0"/>
              </a:rPr>
              <a:t> Substandard/kultur</a:t>
            </a:r>
          </a:p>
        </p:txBody>
      </p:sp>
      <p:sp>
        <p:nvSpPr>
          <p:cNvPr id="13" name="Nedåtböjd 12"/>
          <p:cNvSpPr/>
          <p:nvPr/>
        </p:nvSpPr>
        <p:spPr>
          <a:xfrm rot="906009">
            <a:off x="2729315" y="2564341"/>
            <a:ext cx="5003156" cy="934858"/>
          </a:xfrm>
          <a:prstGeom prst="curvedDownArrow">
            <a:avLst>
              <a:gd name="adj1" fmla="val 21626"/>
              <a:gd name="adj2" fmla="val 50000"/>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0" name="Rektangel 9"/>
          <p:cNvSpPr/>
          <p:nvPr/>
        </p:nvSpPr>
        <p:spPr>
          <a:xfrm>
            <a:off x="3640483" y="1123923"/>
            <a:ext cx="1872208" cy="85727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smtClean="0">
                <a:solidFill>
                  <a:srgbClr val="FFC000"/>
                </a:solidFill>
              </a:rPr>
              <a:t>Nödurstigning/</a:t>
            </a:r>
          </a:p>
          <a:p>
            <a:pPr algn="ctr"/>
            <a:r>
              <a:rPr lang="sv-SE" sz="2000" dirty="0" smtClean="0">
                <a:solidFill>
                  <a:srgbClr val="FFC000"/>
                </a:solidFill>
              </a:rPr>
              <a:t>fallskärm</a:t>
            </a:r>
            <a:endParaRPr lang="sv-SE" sz="2000" dirty="0">
              <a:solidFill>
                <a:srgbClr val="FFC000"/>
              </a:solidFill>
            </a:endParaRPr>
          </a:p>
        </p:txBody>
      </p:sp>
      <p:sp>
        <p:nvSpPr>
          <p:cNvPr id="3" name="Rektangel 2"/>
          <p:cNvSpPr/>
          <p:nvPr/>
        </p:nvSpPr>
        <p:spPr>
          <a:xfrm>
            <a:off x="5796136" y="5013175"/>
            <a:ext cx="3029577" cy="584775"/>
          </a:xfrm>
          <a:prstGeom prst="rect">
            <a:avLst/>
          </a:prstGeom>
        </p:spPr>
        <p:txBody>
          <a:bodyPr wrap="square">
            <a:spAutoFit/>
          </a:bodyPr>
          <a:lstStyle/>
          <a:p>
            <a:pPr>
              <a:buClr>
                <a:srgbClr val="FFFF00"/>
              </a:buClr>
            </a:pPr>
            <a:r>
              <a:rPr lang="sv-SE" sz="1600" i="1" dirty="0" smtClean="0">
                <a:latin typeface="Arial Narrow" pitchFamily="34" charset="0"/>
              </a:rPr>
              <a:t>Välja egna moduler med intressanta flygsäkerhets områden</a:t>
            </a:r>
            <a:endParaRPr lang="sv-SE" sz="1600" i="1" dirty="0">
              <a:latin typeface="Arial Narrow" pitchFamily="34" charset="0"/>
            </a:endParaRPr>
          </a:p>
        </p:txBody>
      </p:sp>
      <p:sp>
        <p:nvSpPr>
          <p:cNvPr id="12" name="Rektangel 11"/>
          <p:cNvSpPr/>
          <p:nvPr/>
        </p:nvSpPr>
        <p:spPr>
          <a:xfrm>
            <a:off x="1691680" y="1071545"/>
            <a:ext cx="1714512" cy="8572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smtClean="0"/>
              <a:t>SLG/</a:t>
            </a:r>
          </a:p>
          <a:p>
            <a:pPr algn="ctr"/>
            <a:r>
              <a:rPr lang="sv-SE" sz="2000" dirty="0" smtClean="0"/>
              <a:t>SSG/TMG</a:t>
            </a:r>
            <a:endParaRPr lang="sv-SE"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ktangel 1"/>
          <p:cNvSpPr/>
          <p:nvPr/>
        </p:nvSpPr>
        <p:spPr>
          <a:xfrm>
            <a:off x="539552" y="479594"/>
            <a:ext cx="8064896" cy="2031325"/>
          </a:xfrm>
          <a:prstGeom prst="rect">
            <a:avLst/>
          </a:prstGeom>
        </p:spPr>
        <p:txBody>
          <a:bodyPr wrap="square">
            <a:spAutoFit/>
          </a:bodyPr>
          <a:lstStyle/>
          <a:p>
            <a:r>
              <a:rPr lang="sv-SE" b="1" dirty="0"/>
              <a:t>Landningsproceduren</a:t>
            </a:r>
            <a:endParaRPr lang="sv-SE" dirty="0"/>
          </a:p>
          <a:p>
            <a:r>
              <a:rPr lang="sv-SE" b="1" dirty="0"/>
              <a:t> </a:t>
            </a:r>
            <a:endParaRPr lang="sv-SE" dirty="0"/>
          </a:p>
          <a:p>
            <a:r>
              <a:rPr lang="sv-SE" dirty="0"/>
              <a:t>Ta det lugnt inför landningen. Med en styrbar skärm kommer du antingen att landa framåt eller bakåt beroende på hur mycket det blåser. </a:t>
            </a:r>
          </a:p>
          <a:p>
            <a:r>
              <a:rPr lang="sv-SE" dirty="0"/>
              <a:t>Sväng skärmen så du har vinden i ansiktet (motvind). Benen tätt tillsammans, böj benen lätt och upp med tårna. Fatta bärremmarna i höjd med huvudet, in med armbågarna mot kroppen. Krumma ryggen och böj huvudet framåt.</a:t>
            </a:r>
          </a:p>
        </p:txBody>
      </p:sp>
      <p:sp>
        <p:nvSpPr>
          <p:cNvPr id="3" name="Rektangel 2"/>
          <p:cNvSpPr/>
          <p:nvPr/>
        </p:nvSpPr>
        <p:spPr>
          <a:xfrm>
            <a:off x="539552" y="2852936"/>
            <a:ext cx="7776864" cy="1477328"/>
          </a:xfrm>
          <a:prstGeom prst="rect">
            <a:avLst/>
          </a:prstGeom>
        </p:spPr>
        <p:txBody>
          <a:bodyPr wrap="square">
            <a:spAutoFit/>
          </a:bodyPr>
          <a:lstStyle/>
          <a:p>
            <a:r>
              <a:rPr lang="sv-SE" dirty="0"/>
              <a:t>Nu har du intagit grundställning för landning. Denna ställning skall du behålla så tät (samlad) som möjligt under hela landningen. </a:t>
            </a:r>
            <a:r>
              <a:rPr lang="sv-SE" b="1" dirty="0"/>
              <a:t>Du ska inte sätta ut ett ben eller en arm för att ta i mot dig.</a:t>
            </a:r>
            <a:r>
              <a:rPr lang="sv-SE" dirty="0"/>
              <a:t> Detta ökar risken för skador dramatiskt. </a:t>
            </a:r>
            <a:r>
              <a:rPr lang="sv-SE" b="1" dirty="0"/>
              <a:t>Håll ihop kroppen, landa på hela foten</a:t>
            </a:r>
            <a:r>
              <a:rPr lang="sv-SE" dirty="0"/>
              <a:t> och följ med i landningsriktningen.</a:t>
            </a:r>
          </a:p>
        </p:txBody>
      </p:sp>
      <p:sp>
        <p:nvSpPr>
          <p:cNvPr id="4" name="Rektangel 3"/>
          <p:cNvSpPr/>
          <p:nvPr/>
        </p:nvSpPr>
        <p:spPr>
          <a:xfrm>
            <a:off x="539552" y="4581128"/>
            <a:ext cx="7776864" cy="1077218"/>
          </a:xfrm>
          <a:prstGeom prst="rect">
            <a:avLst/>
          </a:prstGeom>
        </p:spPr>
        <p:txBody>
          <a:bodyPr wrap="square">
            <a:spAutoFit/>
          </a:bodyPr>
          <a:lstStyle/>
          <a:p>
            <a:r>
              <a:rPr lang="sv-SE" sz="1600" i="1" dirty="0">
                <a:latin typeface="Calibri" panose="020F0502020204030204" pitchFamily="34" charset="0"/>
                <a:cs typeface="Calibri" panose="020F0502020204030204" pitchFamily="34" charset="0"/>
              </a:rPr>
              <a:t>Håll in armbågarna mot huvud och bröstet. För bästa landning bör man landa med underkroppen vriden 45 grader åt vänster eller höger i färdriktningen. Detta för att kunna rulla längs bensidan, (följa med i landningsriktningen) över höften och sedan diagonalt över ryggen. Detta är lite överkurs, men reducerar skaderisken väsentligt.</a:t>
            </a:r>
          </a:p>
        </p:txBody>
      </p:sp>
    </p:spTree>
    <p:extLst>
      <p:ext uri="{BB962C8B-B14F-4D97-AF65-F5344CB8AC3E}">
        <p14:creationId xmlns:p14="http://schemas.microsoft.com/office/powerpoint/2010/main" val="3657819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ktangel 1"/>
          <p:cNvSpPr/>
          <p:nvPr/>
        </p:nvSpPr>
        <p:spPr>
          <a:xfrm>
            <a:off x="539552" y="548680"/>
            <a:ext cx="7992888" cy="1477328"/>
          </a:xfrm>
          <a:prstGeom prst="rect">
            <a:avLst/>
          </a:prstGeom>
        </p:spPr>
        <p:txBody>
          <a:bodyPr wrap="square">
            <a:spAutoFit/>
          </a:bodyPr>
          <a:lstStyle/>
          <a:p>
            <a:r>
              <a:rPr lang="sv-SE" b="1" dirty="0"/>
              <a:t>Efter landningen</a:t>
            </a:r>
            <a:endParaRPr lang="sv-SE" dirty="0"/>
          </a:p>
          <a:p>
            <a:r>
              <a:rPr lang="sv-SE" b="1" dirty="0"/>
              <a:t> </a:t>
            </a:r>
            <a:endParaRPr lang="sv-SE" dirty="0"/>
          </a:p>
          <a:p>
            <a:r>
              <a:rPr lang="sv-SE" dirty="0"/>
              <a:t>Förmodligen har du nu landat helt utan några skador, lite omtumlad är du säkert och lättad att det gick bra. Men nu måste du börja handla igen. Skärmen (kalotten) kan fyllas med vind och börja dra dig längs marken. </a:t>
            </a:r>
          </a:p>
        </p:txBody>
      </p:sp>
      <p:pic>
        <p:nvPicPr>
          <p:cNvPr id="10242" name="Picture 2" descr="http://cache4.asset-cache.net/xd/325-156.jpg?v=1&amp;c=IWSAsset&amp;k=2&amp;d=5225673E10E2FD0F93004D89F2C36C4C2B6A5D266AEA58DB7697496FE5070CBEC5F7BE74998492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274193"/>
            <a:ext cx="4572000" cy="3429001"/>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p:cNvSpPr/>
          <p:nvPr/>
        </p:nvSpPr>
        <p:spPr>
          <a:xfrm>
            <a:off x="5239072" y="2774732"/>
            <a:ext cx="3312368" cy="923330"/>
          </a:xfrm>
          <a:prstGeom prst="rect">
            <a:avLst/>
          </a:prstGeom>
        </p:spPr>
        <p:txBody>
          <a:bodyPr wrap="square">
            <a:spAutoFit/>
          </a:bodyPr>
          <a:lstStyle/>
          <a:p>
            <a:r>
              <a:rPr lang="sv-SE" i="1" dirty="0">
                <a:latin typeface="Calibri" panose="020F0502020204030204" pitchFamily="34" charset="0"/>
                <a:cs typeface="Calibri" panose="020F0502020204030204" pitchFamily="34" charset="0"/>
              </a:rPr>
              <a:t>Du kommer att fara fram med vindens hastighet över stenar och andra hinder som kan skada dig.</a:t>
            </a:r>
          </a:p>
        </p:txBody>
      </p:sp>
      <p:sp>
        <p:nvSpPr>
          <p:cNvPr id="4" name="Rektangel 3"/>
          <p:cNvSpPr/>
          <p:nvPr/>
        </p:nvSpPr>
        <p:spPr>
          <a:xfrm>
            <a:off x="5266456" y="3986411"/>
            <a:ext cx="3600400" cy="1569660"/>
          </a:xfrm>
          <a:prstGeom prst="rect">
            <a:avLst/>
          </a:prstGeom>
        </p:spPr>
        <p:txBody>
          <a:bodyPr wrap="square">
            <a:spAutoFit/>
          </a:bodyPr>
          <a:lstStyle/>
          <a:p>
            <a:r>
              <a:rPr lang="sv-SE" sz="1600" i="1" dirty="0">
                <a:latin typeface="Calibri" panose="020F0502020204030204" pitchFamily="34" charset="0"/>
                <a:cs typeface="Calibri" panose="020F0502020204030204" pitchFamily="34" charset="0"/>
              </a:rPr>
              <a:t>Har du en fallskärm med snabbkarbinhakar som går att lossa under belastning, lossa bröstremmen först och därefter benremmarna. Sträck upp armarna och du glider ur selen. Detta är den säkraste metoden.</a:t>
            </a:r>
          </a:p>
        </p:txBody>
      </p:sp>
    </p:spTree>
    <p:extLst>
      <p:ext uri="{BB962C8B-B14F-4D97-AF65-F5344CB8AC3E}">
        <p14:creationId xmlns:p14="http://schemas.microsoft.com/office/powerpoint/2010/main" val="284387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http://regmedia.co.uk/2013/05/15/apollo_14_splashdow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0359"/>
            <a:ext cx="4248472" cy="3189622"/>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4557860" y="836712"/>
            <a:ext cx="4478635" cy="2062103"/>
          </a:xfrm>
          <a:prstGeom prst="rect">
            <a:avLst/>
          </a:prstGeom>
        </p:spPr>
        <p:txBody>
          <a:bodyPr wrap="square">
            <a:spAutoFit/>
          </a:bodyPr>
          <a:lstStyle/>
          <a:p>
            <a:r>
              <a:rPr lang="sv-SE" sz="1600" dirty="0"/>
              <a:t>Försök att undvika landning i vatten</a:t>
            </a:r>
            <a:r>
              <a:rPr lang="sv-SE" sz="1600" dirty="0" smtClean="0"/>
              <a:t>.</a:t>
            </a:r>
          </a:p>
          <a:p>
            <a:endParaRPr lang="sv-SE" sz="1600" dirty="0"/>
          </a:p>
          <a:p>
            <a:r>
              <a:rPr lang="sv-SE" sz="1600" dirty="0" smtClean="0"/>
              <a:t>Men </a:t>
            </a:r>
            <a:r>
              <a:rPr lang="sv-SE" sz="1600" dirty="0"/>
              <a:t>att landa i vatten kan i vissa situationer vara den bästa lösningen om alternativet är ett kalhygge, stenröse, stor hög bebyggelse eller stora kraftledningar. Styr så du kommer så nära land som möjligt på den sidan av sjön där vinden blåser in mot land. </a:t>
            </a:r>
          </a:p>
        </p:txBody>
      </p:sp>
      <p:sp>
        <p:nvSpPr>
          <p:cNvPr id="3" name="Rektangel 2"/>
          <p:cNvSpPr/>
          <p:nvPr/>
        </p:nvSpPr>
        <p:spPr>
          <a:xfrm>
            <a:off x="200497" y="3705418"/>
            <a:ext cx="5632598" cy="1323439"/>
          </a:xfrm>
          <a:prstGeom prst="rect">
            <a:avLst/>
          </a:prstGeom>
        </p:spPr>
        <p:txBody>
          <a:bodyPr wrap="square">
            <a:spAutoFit/>
          </a:bodyPr>
          <a:lstStyle/>
          <a:p>
            <a:r>
              <a:rPr lang="sv-SE" sz="1600" i="1" dirty="0">
                <a:latin typeface="Calibri" panose="020F0502020204030204" pitchFamily="34" charset="0"/>
                <a:cs typeface="Calibri" panose="020F0502020204030204" pitchFamily="34" charset="0"/>
              </a:rPr>
              <a:t>Gör som vid marklandning </a:t>
            </a:r>
            <a:r>
              <a:rPr lang="sv-SE" sz="1600" b="1" i="1" dirty="0">
                <a:latin typeface="Calibri" panose="020F0502020204030204" pitchFamily="34" charset="0"/>
                <a:cs typeface="Calibri" panose="020F0502020204030204" pitchFamily="34" charset="0"/>
              </a:rPr>
              <a:t>sväng upp fallskärmen mot vinden. </a:t>
            </a:r>
            <a:r>
              <a:rPr lang="sv-SE" sz="1600" i="1" dirty="0">
                <a:latin typeface="Calibri" panose="020F0502020204030204" pitchFamily="34" charset="0"/>
                <a:cs typeface="Calibri" panose="020F0502020204030204" pitchFamily="34" charset="0"/>
              </a:rPr>
              <a:t>Man kan ju tycka att det inte spelar så stor roll när man ska landa i vatten. Anledningen till att man ska landa i motvind är att om det blåser och kalotten börjar dragga med vinden, så ska hopparen surfa på ryggen och därmed inte komma under ytan</a:t>
            </a:r>
          </a:p>
        </p:txBody>
      </p:sp>
      <p:sp>
        <p:nvSpPr>
          <p:cNvPr id="4" name="Rektangel 3"/>
          <p:cNvSpPr/>
          <p:nvPr/>
        </p:nvSpPr>
        <p:spPr>
          <a:xfrm>
            <a:off x="5940152" y="3212976"/>
            <a:ext cx="2952327" cy="2308324"/>
          </a:xfrm>
          <a:prstGeom prst="rect">
            <a:avLst/>
          </a:prstGeom>
        </p:spPr>
        <p:txBody>
          <a:bodyPr wrap="square">
            <a:spAutoFit/>
          </a:bodyPr>
          <a:lstStyle/>
          <a:p>
            <a:r>
              <a:rPr lang="sv-SE" dirty="0"/>
              <a:t>Bröstremmen kan du säkert öppna redan i luften när du är klar inför vattenlandningen.</a:t>
            </a:r>
          </a:p>
          <a:p>
            <a:r>
              <a:rPr lang="sv-SE" dirty="0"/>
              <a:t>Sedan får du lossa benremmarna i vattnet och snabbt lösgöra dig från fallskärmen.</a:t>
            </a:r>
          </a:p>
        </p:txBody>
      </p:sp>
    </p:spTree>
    <p:extLst>
      <p:ext uri="{BB962C8B-B14F-4D97-AF65-F5344CB8AC3E}">
        <p14:creationId xmlns:p14="http://schemas.microsoft.com/office/powerpoint/2010/main" val="2620908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ktangel 1"/>
          <p:cNvSpPr/>
          <p:nvPr/>
        </p:nvSpPr>
        <p:spPr>
          <a:xfrm>
            <a:off x="395536" y="404664"/>
            <a:ext cx="8352928" cy="1200329"/>
          </a:xfrm>
          <a:prstGeom prst="rect">
            <a:avLst/>
          </a:prstGeom>
        </p:spPr>
        <p:txBody>
          <a:bodyPr wrap="square">
            <a:spAutoFit/>
          </a:bodyPr>
          <a:lstStyle/>
          <a:p>
            <a:r>
              <a:rPr lang="sv-SE" b="1" dirty="0"/>
              <a:t>Övningar</a:t>
            </a:r>
            <a:endParaRPr lang="sv-SE" dirty="0"/>
          </a:p>
          <a:p>
            <a:r>
              <a:rPr lang="sv-SE" b="1" dirty="0"/>
              <a:t> </a:t>
            </a:r>
            <a:endParaRPr lang="sv-SE" dirty="0"/>
          </a:p>
          <a:p>
            <a:r>
              <a:rPr lang="sv-SE" dirty="0"/>
              <a:t>Det är viktigt att man då och då tänker igenom och om möjligt övar proceduren vid ett eventuellt nödhopp. </a:t>
            </a:r>
          </a:p>
        </p:txBody>
      </p:sp>
      <p:sp>
        <p:nvSpPr>
          <p:cNvPr id="3" name="Rektangel 2"/>
          <p:cNvSpPr/>
          <p:nvPr/>
        </p:nvSpPr>
        <p:spPr>
          <a:xfrm>
            <a:off x="395536" y="1772816"/>
            <a:ext cx="7992888" cy="3139321"/>
          </a:xfrm>
          <a:prstGeom prst="rect">
            <a:avLst/>
          </a:prstGeom>
        </p:spPr>
        <p:txBody>
          <a:bodyPr wrap="square">
            <a:spAutoFit/>
          </a:bodyPr>
          <a:lstStyle/>
          <a:p>
            <a:r>
              <a:rPr lang="sv-SE" dirty="0"/>
              <a:t>Det enda som inte går att öva på ett enkelt sätt är att styra fallskärmen. Men själva styrandet är det enklaste momentet i själva nödproceduren så där behövs bara kunskapen hur man kan styra skärmen.</a:t>
            </a:r>
          </a:p>
          <a:p>
            <a:r>
              <a:rPr lang="sv-SE" dirty="0"/>
              <a:t> </a:t>
            </a:r>
          </a:p>
          <a:p>
            <a:r>
              <a:rPr lang="sv-SE" dirty="0"/>
              <a:t> </a:t>
            </a:r>
          </a:p>
          <a:p>
            <a:r>
              <a:rPr lang="sv-SE" i="1" dirty="0">
                <a:latin typeface="Calibri" panose="020F0502020204030204" pitchFamily="34" charset="0"/>
                <a:cs typeface="Calibri" panose="020F0502020204030204" pitchFamily="34" charset="0"/>
              </a:rPr>
              <a:t>-Hur man nödfäller/öppnar huven?</a:t>
            </a:r>
          </a:p>
          <a:p>
            <a:r>
              <a:rPr lang="sv-SE" i="1" dirty="0">
                <a:latin typeface="Calibri" panose="020F0502020204030204" pitchFamily="34" charset="0"/>
                <a:cs typeface="Calibri" panose="020F0502020204030204" pitchFamily="34" charset="0"/>
              </a:rPr>
              <a:t>-Hur man tar sig ur flygplanet?</a:t>
            </a:r>
          </a:p>
          <a:p>
            <a:r>
              <a:rPr lang="sv-SE" i="1" dirty="0">
                <a:latin typeface="Calibri" panose="020F0502020204030204" pitchFamily="34" charset="0"/>
                <a:cs typeface="Calibri" panose="020F0502020204030204" pitchFamily="34" charset="0"/>
              </a:rPr>
              <a:t>-Utlöser fallskärmen </a:t>
            </a:r>
          </a:p>
          <a:p>
            <a:r>
              <a:rPr lang="sv-SE" i="1" dirty="0">
                <a:latin typeface="Calibri" panose="020F0502020204030204" pitchFamily="34" charset="0"/>
                <a:cs typeface="Calibri" panose="020F0502020204030204" pitchFamily="34" charset="0"/>
              </a:rPr>
              <a:t>-Styr fallskärmen </a:t>
            </a:r>
          </a:p>
          <a:p>
            <a:r>
              <a:rPr lang="sv-SE" i="1" dirty="0">
                <a:latin typeface="Calibri" panose="020F0502020204030204" pitchFamily="34" charset="0"/>
                <a:cs typeface="Calibri" panose="020F0502020204030204" pitchFamily="34" charset="0"/>
              </a:rPr>
              <a:t>-Landar med fallskärm </a:t>
            </a:r>
          </a:p>
          <a:p>
            <a:r>
              <a:rPr lang="sv-SE" i="1" dirty="0">
                <a:latin typeface="Calibri" panose="020F0502020204030204" pitchFamily="34" charset="0"/>
                <a:cs typeface="Calibri" panose="020F0502020204030204" pitchFamily="34" charset="0"/>
              </a:rPr>
              <a:t>-Och hur man frigör sig från fallskärmen</a:t>
            </a:r>
          </a:p>
        </p:txBody>
      </p:sp>
      <p:pic>
        <p:nvPicPr>
          <p:cNvPr id="11266" name="Picture 2" descr="http://img-fotki.yandex.ru/get/9169/11206178.5c4/0_f18a1_9878098_or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2058" y="2780928"/>
            <a:ext cx="4559829" cy="2564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03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ktangel 1"/>
          <p:cNvSpPr/>
          <p:nvPr/>
        </p:nvSpPr>
        <p:spPr>
          <a:xfrm>
            <a:off x="395536" y="332656"/>
            <a:ext cx="8280920" cy="646331"/>
          </a:xfrm>
          <a:prstGeom prst="rect">
            <a:avLst/>
          </a:prstGeom>
        </p:spPr>
        <p:txBody>
          <a:bodyPr wrap="square">
            <a:spAutoFit/>
          </a:bodyPr>
          <a:lstStyle/>
          <a:p>
            <a:r>
              <a:rPr lang="sv-SE" dirty="0"/>
              <a:t>Att fälla huven och ta sig ur flygplanet är lätt att öva. </a:t>
            </a:r>
            <a:endParaRPr lang="sv-SE" dirty="0" smtClean="0"/>
          </a:p>
          <a:p>
            <a:r>
              <a:rPr lang="sv-SE" dirty="0" smtClean="0"/>
              <a:t>Öva </a:t>
            </a:r>
            <a:r>
              <a:rPr lang="sv-SE" dirty="0"/>
              <a:t>i alla typer av flygplan som du flyger.</a:t>
            </a:r>
          </a:p>
        </p:txBody>
      </p:sp>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0572" y="757264"/>
            <a:ext cx="4213428" cy="4922688"/>
          </a:xfrm>
          <a:prstGeom prst="rect">
            <a:avLst/>
          </a:prstGeom>
        </p:spPr>
      </p:pic>
      <p:sp>
        <p:nvSpPr>
          <p:cNvPr id="4" name="Rektangel 3"/>
          <p:cNvSpPr/>
          <p:nvPr/>
        </p:nvSpPr>
        <p:spPr>
          <a:xfrm>
            <a:off x="364705" y="996608"/>
            <a:ext cx="4552920" cy="1077218"/>
          </a:xfrm>
          <a:prstGeom prst="rect">
            <a:avLst/>
          </a:prstGeom>
        </p:spPr>
        <p:txBody>
          <a:bodyPr wrap="square">
            <a:spAutoFit/>
          </a:bodyPr>
          <a:lstStyle/>
          <a:p>
            <a:r>
              <a:rPr lang="sv-SE" dirty="0"/>
              <a:t>-</a:t>
            </a:r>
            <a:r>
              <a:rPr lang="sv-SE" i="1" dirty="0"/>
              <a:t>Hur man nödfäller/öppnar huven</a:t>
            </a:r>
            <a:r>
              <a:rPr lang="sv-SE" i="1" dirty="0" smtClean="0"/>
              <a:t>?</a:t>
            </a:r>
          </a:p>
          <a:p>
            <a:endParaRPr lang="sv-SE" i="1" dirty="0" smtClean="0"/>
          </a:p>
          <a:p>
            <a:r>
              <a:rPr lang="sv-SE" sz="1400" i="1" dirty="0" smtClean="0">
                <a:latin typeface="Calibri" panose="020F0502020204030204" pitchFamily="34" charset="0"/>
                <a:cs typeface="Calibri" panose="020F0502020204030204" pitchFamily="34" charset="0"/>
              </a:rPr>
              <a:t>Nedan ett exempel ur DG-1000 FM och rekommendationen att träna!</a:t>
            </a:r>
            <a:endParaRPr lang="sv-SE" sz="1400" dirty="0">
              <a:latin typeface="Calibri" panose="020F0502020204030204" pitchFamily="34" charset="0"/>
              <a:cs typeface="Calibri" panose="020F0502020204030204" pitchFamily="34" charset="0"/>
            </a:endParaRPr>
          </a:p>
        </p:txBody>
      </p:sp>
      <p:pic>
        <p:nvPicPr>
          <p:cNvPr id="5" name="Bildobjekt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685" y="1988840"/>
            <a:ext cx="4295525" cy="3560416"/>
          </a:xfrm>
          <a:prstGeom prst="rect">
            <a:avLst/>
          </a:prstGeom>
        </p:spPr>
      </p:pic>
      <p:sp>
        <p:nvSpPr>
          <p:cNvPr id="6" name="Rektangel 5"/>
          <p:cNvSpPr/>
          <p:nvPr/>
        </p:nvSpPr>
        <p:spPr>
          <a:xfrm>
            <a:off x="422226" y="2089716"/>
            <a:ext cx="4464496" cy="35191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p:cNvSpPr/>
          <p:nvPr/>
        </p:nvSpPr>
        <p:spPr>
          <a:xfrm>
            <a:off x="143593" y="2780928"/>
            <a:ext cx="4709578" cy="621018"/>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80009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8464" y="188640"/>
            <a:ext cx="6828376" cy="5354540"/>
          </a:xfrm>
          <a:prstGeom prst="rect">
            <a:avLst/>
          </a:prstGeom>
        </p:spPr>
      </p:pic>
      <p:sp>
        <p:nvSpPr>
          <p:cNvPr id="2" name="Rektangel 1"/>
          <p:cNvSpPr/>
          <p:nvPr/>
        </p:nvSpPr>
        <p:spPr>
          <a:xfrm>
            <a:off x="415777" y="548680"/>
            <a:ext cx="2304256" cy="1354217"/>
          </a:xfrm>
          <a:prstGeom prst="rect">
            <a:avLst/>
          </a:prstGeom>
        </p:spPr>
        <p:txBody>
          <a:bodyPr wrap="square">
            <a:spAutoFit/>
          </a:bodyPr>
          <a:lstStyle/>
          <a:p>
            <a:r>
              <a:rPr lang="sv-SE" i="1" dirty="0"/>
              <a:t>-Hur man tar sig ur flygplanet</a:t>
            </a:r>
            <a:r>
              <a:rPr lang="sv-SE" i="1" dirty="0" smtClean="0"/>
              <a:t>?</a:t>
            </a:r>
          </a:p>
          <a:p>
            <a:endParaRPr lang="sv-SE" i="1" dirty="0" smtClean="0"/>
          </a:p>
          <a:p>
            <a:r>
              <a:rPr lang="en-US" sz="1400" i="1" dirty="0" smtClean="0">
                <a:latin typeface="Calibri" panose="020F0502020204030204" pitchFamily="34" charset="0"/>
                <a:cs typeface="Calibri" panose="020F0502020204030204" pitchFamily="34" charset="0"/>
              </a:rPr>
              <a:t>Figurer ur </a:t>
            </a:r>
            <a:r>
              <a:rPr lang="en-US" sz="1400" i="1" dirty="0">
                <a:latin typeface="Calibri" panose="020F0502020204030204" pitchFamily="34" charset="0"/>
                <a:cs typeface="Calibri" panose="020F0502020204030204" pitchFamily="34" charset="0"/>
              </a:rPr>
              <a:t>OSTIV – Safety Pays</a:t>
            </a:r>
            <a:r>
              <a:rPr lang="en-US" sz="1400" i="1" dirty="0" smtClean="0">
                <a:latin typeface="Calibri" panose="020F0502020204030204" pitchFamily="34" charset="0"/>
                <a:cs typeface="Calibri" panose="020F0502020204030204" pitchFamily="34" charset="0"/>
              </a:rPr>
              <a:t>:</a:t>
            </a:r>
            <a:endParaRPr lang="en-US" sz="14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4493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1783" y="116632"/>
            <a:ext cx="7445484" cy="5609787"/>
          </a:xfrm>
          <a:prstGeom prst="rect">
            <a:avLst/>
          </a:prstGeom>
        </p:spPr>
      </p:pic>
      <p:sp>
        <p:nvSpPr>
          <p:cNvPr id="5" name="Rektangel 4"/>
          <p:cNvSpPr/>
          <p:nvPr/>
        </p:nvSpPr>
        <p:spPr>
          <a:xfrm>
            <a:off x="395536" y="548680"/>
            <a:ext cx="2304256" cy="1754326"/>
          </a:xfrm>
          <a:prstGeom prst="rect">
            <a:avLst/>
          </a:prstGeom>
        </p:spPr>
        <p:txBody>
          <a:bodyPr wrap="square">
            <a:spAutoFit/>
          </a:bodyPr>
          <a:lstStyle/>
          <a:p>
            <a:r>
              <a:rPr lang="sv-SE" i="1" dirty="0"/>
              <a:t>-Hur man tar sig ur flygplanet</a:t>
            </a:r>
            <a:r>
              <a:rPr lang="sv-SE" i="1" dirty="0" smtClean="0"/>
              <a:t>?</a:t>
            </a:r>
          </a:p>
          <a:p>
            <a:endParaRPr lang="sv-SE" i="1" dirty="0"/>
          </a:p>
          <a:p>
            <a:r>
              <a:rPr lang="en-US" i="1" dirty="0">
                <a:latin typeface="Calibri" panose="020F0502020204030204" pitchFamily="34" charset="0"/>
                <a:cs typeface="Calibri" panose="020F0502020204030204" pitchFamily="34" charset="0"/>
              </a:rPr>
              <a:t>Figurer ur OSTIV – Safety Pays:</a:t>
            </a:r>
          </a:p>
          <a:p>
            <a:endParaRPr lang="sv-SE" dirty="0"/>
          </a:p>
        </p:txBody>
      </p:sp>
    </p:spTree>
    <p:extLst>
      <p:ext uri="{BB962C8B-B14F-4D97-AF65-F5344CB8AC3E}">
        <p14:creationId xmlns:p14="http://schemas.microsoft.com/office/powerpoint/2010/main" val="1273926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ktangel 1"/>
          <p:cNvSpPr/>
          <p:nvPr/>
        </p:nvSpPr>
        <p:spPr>
          <a:xfrm>
            <a:off x="739577" y="476672"/>
            <a:ext cx="7704856" cy="4278094"/>
          </a:xfrm>
          <a:prstGeom prst="rect">
            <a:avLst/>
          </a:prstGeom>
        </p:spPr>
        <p:txBody>
          <a:bodyPr wrap="square">
            <a:spAutoFit/>
          </a:bodyPr>
          <a:lstStyle/>
          <a:p>
            <a:r>
              <a:rPr lang="en-US" sz="1600" b="1" dirty="0" smtClean="0">
                <a:latin typeface="Calibri" panose="020F0502020204030204" pitchFamily="34" charset="0"/>
                <a:cs typeface="Calibri" panose="020F0502020204030204" pitchFamily="34" charset="0"/>
              </a:rPr>
              <a:t>Ur OSTIV – Safety Pays:</a:t>
            </a:r>
          </a:p>
          <a:p>
            <a:r>
              <a:rPr lang="en-US" sz="1600" dirty="0" smtClean="0">
                <a:latin typeface="Calibri" panose="020F0502020204030204" pitchFamily="34" charset="0"/>
                <a:cs typeface="Calibri" panose="020F0502020204030204" pitchFamily="34" charset="0"/>
              </a:rPr>
              <a:t>We all know that after a mid air collision in most cases only a few seconds</a:t>
            </a:r>
          </a:p>
          <a:p>
            <a:r>
              <a:rPr lang="en-US" sz="1600" dirty="0" smtClean="0">
                <a:latin typeface="Calibri" panose="020F0502020204030204" pitchFamily="34" charset="0"/>
                <a:cs typeface="Calibri" panose="020F0502020204030204" pitchFamily="34" charset="0"/>
              </a:rPr>
              <a:t>remain for surviving. During the time between a midair breakup of the glider and the opening of the parachute the height decreases at an alarming rate (up to 70m/s)</a:t>
            </a:r>
          </a:p>
          <a:p>
            <a:endParaRPr lang="en-US" sz="1600" dirty="0" smtClean="0">
              <a:latin typeface="Calibri" panose="020F0502020204030204" pitchFamily="34" charset="0"/>
              <a:cs typeface="Calibri" panose="020F0502020204030204" pitchFamily="34" charset="0"/>
            </a:endParaRPr>
          </a:p>
          <a:p>
            <a:r>
              <a:rPr lang="en-US" sz="1600" dirty="0" smtClean="0">
                <a:latin typeface="Calibri" panose="020F0502020204030204" pitchFamily="34" charset="0"/>
                <a:cs typeface="Calibri" panose="020F0502020204030204" pitchFamily="34" charset="0"/>
              </a:rPr>
              <a:t>Effective rescue systems like NOAH, PRS and GPRS are aimed at reducing this time loss and the associated loss of height. This is illustrated in figure 1. A height of 150m is considered a minimum for full parachute deployment at 70m/s decent rate.</a:t>
            </a:r>
          </a:p>
          <a:p>
            <a:r>
              <a:rPr lang="en-US" sz="1600" dirty="0" smtClean="0">
                <a:latin typeface="Calibri" panose="020F0502020204030204" pitchFamily="34" charset="0"/>
                <a:cs typeface="Calibri" panose="020F0502020204030204" pitchFamily="34" charset="0"/>
              </a:rPr>
              <a:t>Rapid parachute deployment is of utmost importance and therefore deserves a significant safety reward. The time needed for cockpit evacuation mostly is the major obstacle for rapid parachute deployment.</a:t>
            </a:r>
          </a:p>
          <a:p>
            <a:r>
              <a:rPr lang="en-US" sz="1600" dirty="0" smtClean="0">
                <a:latin typeface="Calibri" panose="020F0502020204030204" pitchFamily="34" charset="0"/>
                <a:cs typeface="Calibri" panose="020F0502020204030204" pitchFamily="34" charset="0"/>
              </a:rPr>
              <a:t>With regard to the safety rewards for cockpit evacuation times the reasoning has been as follows.</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Measuring autonomous (without help) cockpit evacuation time by the pilot on the</a:t>
            </a:r>
          </a:p>
          <a:p>
            <a:r>
              <a:rPr lang="en-US" sz="1600" dirty="0">
                <a:latin typeface="Calibri" panose="020F0502020204030204" pitchFamily="34" charset="0"/>
                <a:cs typeface="Calibri" panose="020F0502020204030204" pitchFamily="34" charset="0"/>
              </a:rPr>
              <a:t>ground in static conditions gives results which don’t account for adverse </a:t>
            </a:r>
            <a:r>
              <a:rPr lang="en-US" sz="1600" dirty="0" smtClean="0">
                <a:latin typeface="Calibri" panose="020F0502020204030204" pitchFamily="34" charset="0"/>
                <a:cs typeface="Calibri" panose="020F0502020204030204" pitchFamily="34" charset="0"/>
              </a:rPr>
              <a:t>G-conditions</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and strong airstreams, which during actual emergency will </a:t>
            </a:r>
            <a:r>
              <a:rPr lang="en-US" sz="1600" dirty="0" smtClean="0">
                <a:latin typeface="Calibri" panose="020F0502020204030204" pitchFamily="34" charset="0"/>
                <a:cs typeface="Calibri" panose="020F0502020204030204" pitchFamily="34" charset="0"/>
              </a:rPr>
              <a:t>cause </a:t>
            </a:r>
            <a:r>
              <a:rPr lang="sv-SE" sz="1600" dirty="0" err="1" smtClean="0">
                <a:latin typeface="Calibri" panose="020F0502020204030204" pitchFamily="34" charset="0"/>
                <a:cs typeface="Calibri" panose="020F0502020204030204" pitchFamily="34" charset="0"/>
              </a:rPr>
              <a:t>significant</a:t>
            </a:r>
            <a:r>
              <a:rPr lang="sv-SE" sz="1600" dirty="0" smtClean="0">
                <a:latin typeface="Calibri" panose="020F0502020204030204" pitchFamily="34" charset="0"/>
                <a:cs typeface="Calibri" panose="020F0502020204030204" pitchFamily="34" charset="0"/>
              </a:rPr>
              <a:t> </a:t>
            </a:r>
            <a:r>
              <a:rPr lang="sv-SE" sz="1600" dirty="0" err="1">
                <a:latin typeface="Calibri" panose="020F0502020204030204" pitchFamily="34" charset="0"/>
                <a:cs typeface="Calibri" panose="020F0502020204030204" pitchFamily="34" charset="0"/>
              </a:rPr>
              <a:t>delays</a:t>
            </a:r>
            <a:r>
              <a:rPr lang="sv-SE" sz="1600" dirty="0">
                <a:latin typeface="Calibri" panose="020F0502020204030204" pitchFamily="34" charset="0"/>
                <a:cs typeface="Calibri" panose="020F0502020204030204" pitchFamily="34" charset="0"/>
              </a:rPr>
              <a:t>.</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72350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ktangel 1"/>
          <p:cNvSpPr/>
          <p:nvPr/>
        </p:nvSpPr>
        <p:spPr>
          <a:xfrm>
            <a:off x="683568" y="476671"/>
            <a:ext cx="7920880" cy="3477875"/>
          </a:xfrm>
          <a:prstGeom prst="rect">
            <a:avLst/>
          </a:prstGeom>
        </p:spPr>
        <p:txBody>
          <a:bodyPr wrap="square">
            <a:spAutoFit/>
          </a:bodyPr>
          <a:lstStyle/>
          <a:p>
            <a:r>
              <a:rPr lang="en-US" sz="1600" b="1" dirty="0" smtClean="0">
                <a:latin typeface="Calibri" panose="020F0502020204030204" pitchFamily="34" charset="0"/>
                <a:cs typeface="Calibri" panose="020F0502020204030204" pitchFamily="34" charset="0"/>
              </a:rPr>
              <a:t>Ur OSTIV – Safety Pays: </a:t>
            </a:r>
            <a:r>
              <a:rPr lang="en-US" sz="1400" i="1" dirty="0" smtClean="0"/>
              <a:t>Proposal enhancing emergency cockpit egress in order to improve the chance of a successful bail-out after a midair breakup.</a:t>
            </a:r>
          </a:p>
          <a:p>
            <a:endParaRPr lang="en-US" sz="1400" i="1" dirty="0" smtClean="0">
              <a:latin typeface="Calibri" panose="020F0502020204030204" pitchFamily="34" charset="0"/>
              <a:cs typeface="Calibri" panose="020F0502020204030204" pitchFamily="34" charset="0"/>
            </a:endParaRPr>
          </a:p>
          <a:p>
            <a:r>
              <a:rPr lang="en-US" sz="1600" dirty="0" smtClean="0">
                <a:latin typeface="Calibri" panose="020F0502020204030204" pitchFamily="34" charset="0"/>
                <a:cs typeface="Calibri" panose="020F0502020204030204" pitchFamily="34" charset="0"/>
              </a:rPr>
              <a:t>T is the measured cockpit evacuation time in seconds. </a:t>
            </a:r>
            <a:r>
              <a:rPr lang="en-US" sz="1600" b="1" dirty="0" smtClean="0">
                <a:latin typeface="Calibri" panose="020F0502020204030204" pitchFamily="34" charset="0"/>
                <a:cs typeface="Calibri" panose="020F0502020204030204" pitchFamily="34" charset="0"/>
              </a:rPr>
              <a:t>Unaided cockpit evacuation</a:t>
            </a:r>
          </a:p>
          <a:p>
            <a:r>
              <a:rPr lang="en-US" sz="1600" b="1" dirty="0" smtClean="0">
                <a:latin typeface="Calibri" panose="020F0502020204030204" pitchFamily="34" charset="0"/>
                <a:cs typeface="Calibri" panose="020F0502020204030204" pitchFamily="34" charset="0"/>
              </a:rPr>
              <a:t>within 3s is impossible. An egress time of 13s or more gives no safety reward.</a:t>
            </a:r>
          </a:p>
          <a:p>
            <a:endParaRPr lang="en-US" sz="1600" dirty="0" smtClean="0">
              <a:latin typeface="Calibri" panose="020F0502020204030204" pitchFamily="34" charset="0"/>
              <a:cs typeface="Calibri" panose="020F0502020204030204" pitchFamily="34" charset="0"/>
            </a:endParaRPr>
          </a:p>
          <a:p>
            <a:r>
              <a:rPr lang="en-US" sz="1600" dirty="0" smtClean="0">
                <a:latin typeface="Calibri" panose="020F0502020204030204" pitchFamily="34" charset="0"/>
                <a:cs typeface="Calibri" panose="020F0502020204030204" pitchFamily="34" charset="0"/>
              </a:rPr>
              <a:t>The intent is that the competition pilots will train and exercise rapid cockpit</a:t>
            </a:r>
          </a:p>
          <a:p>
            <a:r>
              <a:rPr lang="en-US" sz="1600" dirty="0" smtClean="0">
                <a:latin typeface="Calibri" panose="020F0502020204030204" pitchFamily="34" charset="0"/>
                <a:cs typeface="Calibri" panose="020F0502020204030204" pitchFamily="34" charset="0"/>
              </a:rPr>
              <a:t>evacuation prior to the competition in order to increase their chances if they need to</a:t>
            </a:r>
          </a:p>
          <a:p>
            <a:r>
              <a:rPr lang="en-US" sz="1600" dirty="0" smtClean="0">
                <a:latin typeface="Calibri" panose="020F0502020204030204" pitchFamily="34" charset="0"/>
                <a:cs typeface="Calibri" panose="020F0502020204030204" pitchFamily="34" charset="0"/>
              </a:rPr>
              <a:t>bail out, and (as a stimulus) to gain as many safety rewarding points as they can.</a:t>
            </a:r>
          </a:p>
          <a:p>
            <a:r>
              <a:rPr lang="en-US" sz="1600" dirty="0" smtClean="0">
                <a:latin typeface="Calibri" panose="020F0502020204030204" pitchFamily="34" charset="0"/>
                <a:cs typeface="Calibri" panose="020F0502020204030204" pitchFamily="34" charset="0"/>
              </a:rPr>
              <a:t>After some training their results should be much </a:t>
            </a:r>
          </a:p>
          <a:p>
            <a:r>
              <a:rPr lang="en-US" sz="1600" dirty="0" smtClean="0">
                <a:latin typeface="Calibri" panose="020F0502020204030204" pitchFamily="34" charset="0"/>
                <a:cs typeface="Calibri" panose="020F0502020204030204" pitchFamily="34" charset="0"/>
              </a:rPr>
              <a:t>better than without training and</a:t>
            </a:r>
          </a:p>
          <a:p>
            <a:r>
              <a:rPr lang="en-US" sz="1600" dirty="0" smtClean="0">
                <a:latin typeface="Calibri" panose="020F0502020204030204" pitchFamily="34" charset="0"/>
                <a:cs typeface="Calibri" panose="020F0502020204030204" pitchFamily="34" charset="0"/>
              </a:rPr>
              <a:t>they will gain competition points </a:t>
            </a:r>
          </a:p>
          <a:p>
            <a:r>
              <a:rPr lang="en-US" sz="1600" dirty="0" smtClean="0">
                <a:latin typeface="Calibri" panose="020F0502020204030204" pitchFamily="34" charset="0"/>
                <a:cs typeface="Calibri" panose="020F0502020204030204" pitchFamily="34" charset="0"/>
              </a:rPr>
              <a:t>accordingly. Hopefully this will become </a:t>
            </a:r>
          </a:p>
          <a:p>
            <a:r>
              <a:rPr lang="en-US" sz="1600" dirty="0" smtClean="0">
                <a:latin typeface="Calibri" panose="020F0502020204030204" pitchFamily="34" charset="0"/>
                <a:cs typeface="Calibri" panose="020F0502020204030204" pitchFamily="34" charset="0"/>
              </a:rPr>
              <a:t>a challenge for other glider pilots world wide.</a:t>
            </a:r>
            <a:endParaRPr lang="en-US" sz="1600" dirty="0">
              <a:latin typeface="Calibri" panose="020F0502020204030204" pitchFamily="34" charset="0"/>
              <a:cs typeface="Calibri" panose="020F0502020204030204" pitchFamily="34" charset="0"/>
            </a:endParaRPr>
          </a:p>
        </p:txBody>
      </p:sp>
      <p:pic>
        <p:nvPicPr>
          <p:cNvPr id="13314" name="Picture 2" descr="http://www.dg-flugzeugbau.de/Data/noah-aero2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9683" y="2924944"/>
            <a:ext cx="3580937" cy="2685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80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ktangel 1"/>
          <p:cNvSpPr/>
          <p:nvPr/>
        </p:nvSpPr>
        <p:spPr>
          <a:xfrm>
            <a:off x="611560" y="116632"/>
            <a:ext cx="7650621" cy="1107996"/>
          </a:xfrm>
          <a:prstGeom prst="rect">
            <a:avLst/>
          </a:prstGeom>
        </p:spPr>
        <p:txBody>
          <a:bodyPr wrap="none">
            <a:spAutoFit/>
          </a:bodyPr>
          <a:lstStyle/>
          <a:p>
            <a:r>
              <a:rPr lang="en-US" b="1" dirty="0">
                <a:latin typeface="Calibri" panose="020F0502020204030204" pitchFamily="34" charset="0"/>
                <a:cs typeface="Calibri" panose="020F0502020204030204" pitchFamily="34" charset="0"/>
              </a:rPr>
              <a:t>Ur OSTIV – Safety Pays</a:t>
            </a:r>
            <a:r>
              <a:rPr lang="en-US" b="1" dirty="0" smtClean="0">
                <a:latin typeface="Calibri" panose="020F0502020204030204" pitchFamily="34" charset="0"/>
                <a:cs typeface="Calibri" panose="020F0502020204030204" pitchFamily="34" charset="0"/>
              </a:rPr>
              <a:t>:</a:t>
            </a:r>
          </a:p>
          <a:p>
            <a:r>
              <a:rPr lang="en-US" sz="2400" b="1" dirty="0" smtClean="0">
                <a:latin typeface="Calibri" panose="020F0502020204030204" pitchFamily="34" charset="0"/>
                <a:cs typeface="Calibri" panose="020F0502020204030204" pitchFamily="34" charset="0"/>
              </a:rPr>
              <a:t>Height to survive mid-air breakup using parachute systems</a:t>
            </a:r>
          </a:p>
          <a:p>
            <a:r>
              <a:rPr lang="en-US" sz="2400" b="1" dirty="0" smtClean="0">
                <a:latin typeface="Calibri" panose="020F0502020204030204" pitchFamily="34" charset="0"/>
                <a:cs typeface="Calibri" panose="020F0502020204030204" pitchFamily="34" charset="0"/>
              </a:rPr>
              <a:t>Most mid-air collisions occur below 1000m!</a:t>
            </a:r>
            <a:endParaRPr lang="en-US" sz="2400" b="1" dirty="0">
              <a:latin typeface="Calibri" panose="020F0502020204030204" pitchFamily="34" charset="0"/>
              <a:cs typeface="Calibri" panose="020F0502020204030204" pitchFamily="34" charset="0"/>
            </a:endParaRPr>
          </a:p>
        </p:txBody>
      </p:sp>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87669"/>
            <a:ext cx="6628606" cy="4494660"/>
          </a:xfrm>
          <a:prstGeom prst="rect">
            <a:avLst/>
          </a:prstGeom>
        </p:spPr>
      </p:pic>
      <p:pic>
        <p:nvPicPr>
          <p:cNvPr id="4" name="Bildobjekt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1319" y="2132856"/>
            <a:ext cx="3397298" cy="2016224"/>
          </a:xfrm>
          <a:prstGeom prst="rect">
            <a:avLst/>
          </a:prstGeom>
        </p:spPr>
      </p:pic>
      <p:sp>
        <p:nvSpPr>
          <p:cNvPr id="5" name="Ellips 4"/>
          <p:cNvSpPr/>
          <p:nvPr/>
        </p:nvSpPr>
        <p:spPr>
          <a:xfrm>
            <a:off x="3542184" y="3329986"/>
            <a:ext cx="216024" cy="2100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7" name="Rak pil 6"/>
          <p:cNvCxnSpPr>
            <a:stCxn id="5" idx="4"/>
          </p:cNvCxnSpPr>
          <p:nvPr/>
        </p:nvCxnSpPr>
        <p:spPr>
          <a:xfrm>
            <a:off x="3650196" y="3540011"/>
            <a:ext cx="0" cy="96910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Rak pil 8"/>
          <p:cNvCxnSpPr/>
          <p:nvPr/>
        </p:nvCxnSpPr>
        <p:spPr>
          <a:xfrm flipH="1">
            <a:off x="1187624" y="3434999"/>
            <a:ext cx="235456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Rak pil 10"/>
          <p:cNvCxnSpPr/>
          <p:nvPr/>
        </p:nvCxnSpPr>
        <p:spPr>
          <a:xfrm>
            <a:off x="5364088" y="3329986"/>
            <a:ext cx="377231"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360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felix-baumgartner-red-bull-stra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356992"/>
            <a:ext cx="3947759" cy="2221352"/>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3000364" y="285728"/>
            <a:ext cx="3672159" cy="769441"/>
          </a:xfrm>
          <a:prstGeom prst="rect">
            <a:avLst/>
          </a:prstGeom>
          <a:noFill/>
        </p:spPr>
        <p:txBody>
          <a:bodyPr wrap="none" rtlCol="0">
            <a:spAutoFit/>
          </a:bodyPr>
          <a:lstStyle/>
          <a:p>
            <a:r>
              <a:rPr lang="sv-SE" sz="4400" i="1" dirty="0" smtClean="0">
                <a:solidFill>
                  <a:schemeClr val="accent2"/>
                </a:solidFill>
                <a:latin typeface="Arial Rounded MT Bold" pitchFamily="34" charset="0"/>
              </a:rPr>
              <a:t>Flyg säkert 2</a:t>
            </a:r>
            <a:endParaRPr lang="sv-SE" sz="4400" i="1" dirty="0">
              <a:solidFill>
                <a:schemeClr val="accent2"/>
              </a:solidFill>
              <a:latin typeface="Arial Rounded MT Bold" pitchFamily="34" charset="0"/>
            </a:endParaRPr>
          </a:p>
        </p:txBody>
      </p:sp>
      <p:sp>
        <p:nvSpPr>
          <p:cNvPr id="15" name="Nedåtböjd 14"/>
          <p:cNvSpPr/>
          <p:nvPr/>
        </p:nvSpPr>
        <p:spPr>
          <a:xfrm rot="906009">
            <a:off x="2353842" y="2202925"/>
            <a:ext cx="4445491" cy="1110182"/>
          </a:xfrm>
          <a:prstGeom prst="curvedDownArrow">
            <a:avLst>
              <a:gd name="adj1" fmla="val 21626"/>
              <a:gd name="adj2" fmla="val 50000"/>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3" name="Nedåtböjd 12"/>
          <p:cNvSpPr/>
          <p:nvPr/>
        </p:nvSpPr>
        <p:spPr>
          <a:xfrm rot="906009">
            <a:off x="2729315" y="2564341"/>
            <a:ext cx="5003156" cy="934858"/>
          </a:xfrm>
          <a:prstGeom prst="curvedDownArrow">
            <a:avLst>
              <a:gd name="adj1" fmla="val 21626"/>
              <a:gd name="adj2" fmla="val 50000"/>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4" name="Rektangel 3"/>
          <p:cNvSpPr/>
          <p:nvPr/>
        </p:nvSpPr>
        <p:spPr>
          <a:xfrm>
            <a:off x="611560" y="3257576"/>
            <a:ext cx="3893765" cy="1754326"/>
          </a:xfrm>
          <a:prstGeom prst="rect">
            <a:avLst/>
          </a:prstGeom>
        </p:spPr>
        <p:txBody>
          <a:bodyPr wrap="square">
            <a:spAutoFit/>
          </a:bodyPr>
          <a:lstStyle/>
          <a:p>
            <a:r>
              <a:rPr lang="sv-SE" sz="3600" i="1" dirty="0" smtClean="0">
                <a:solidFill>
                  <a:schemeClr val="accent2"/>
                </a:solidFill>
                <a:latin typeface="Arial Rounded MT Bold" pitchFamily="34" charset="0"/>
              </a:rPr>
              <a:t>Användning av fallskärm och nödurstigning</a:t>
            </a:r>
            <a:endParaRPr lang="sv-SE" sz="3600" i="1" dirty="0">
              <a:solidFill>
                <a:schemeClr val="accent2"/>
              </a:solidFill>
              <a:latin typeface="Arial Rounded MT Bold" pitchFamily="34" charset="0"/>
            </a:endParaRPr>
          </a:p>
        </p:txBody>
      </p:sp>
      <p:sp>
        <p:nvSpPr>
          <p:cNvPr id="8" name="Rektangel 7"/>
          <p:cNvSpPr/>
          <p:nvPr/>
        </p:nvSpPr>
        <p:spPr>
          <a:xfrm>
            <a:off x="3640483" y="1123923"/>
            <a:ext cx="1872208" cy="85727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smtClean="0">
                <a:solidFill>
                  <a:srgbClr val="FFC000"/>
                </a:solidFill>
              </a:rPr>
              <a:t>Nödurstigning/</a:t>
            </a:r>
          </a:p>
          <a:p>
            <a:pPr algn="ctr"/>
            <a:r>
              <a:rPr lang="sv-SE" sz="2000" dirty="0" smtClean="0">
                <a:solidFill>
                  <a:srgbClr val="FFC000"/>
                </a:solidFill>
              </a:rPr>
              <a:t>fallskärm</a:t>
            </a:r>
            <a:endParaRPr lang="sv-SE" sz="2000" dirty="0">
              <a:solidFill>
                <a:srgbClr val="FFC000"/>
              </a:solidFill>
            </a:endParaRPr>
          </a:p>
        </p:txBody>
      </p:sp>
      <p:sp>
        <p:nvSpPr>
          <p:cNvPr id="3" name="textruta 2"/>
          <p:cNvSpPr txBox="1"/>
          <p:nvPr/>
        </p:nvSpPr>
        <p:spPr>
          <a:xfrm>
            <a:off x="1645361" y="5011902"/>
            <a:ext cx="1362874" cy="615553"/>
          </a:xfrm>
          <a:prstGeom prst="rect">
            <a:avLst/>
          </a:prstGeom>
          <a:noFill/>
        </p:spPr>
        <p:txBody>
          <a:bodyPr wrap="none" rtlCol="0">
            <a:spAutoFit/>
          </a:bodyPr>
          <a:lstStyle/>
          <a:p>
            <a:r>
              <a:rPr lang="sv-SE" i="1" dirty="0" smtClean="0">
                <a:latin typeface="Calibri" panose="020F0502020204030204" pitchFamily="34" charset="0"/>
                <a:cs typeface="Calibri" panose="020F0502020204030204" pitchFamily="34" charset="0"/>
              </a:rPr>
              <a:t>Ref. SHB </a:t>
            </a:r>
            <a:r>
              <a:rPr lang="sv-SE" i="1" dirty="0" smtClean="0">
                <a:latin typeface="Calibri" panose="020F0502020204030204" pitchFamily="34" charset="0"/>
                <a:cs typeface="Calibri" panose="020F0502020204030204" pitchFamily="34" charset="0"/>
              </a:rPr>
              <a:t>460</a:t>
            </a:r>
          </a:p>
          <a:p>
            <a:r>
              <a:rPr lang="sv-SE" sz="1600" i="1" dirty="0" smtClean="0">
                <a:latin typeface="Calibri" panose="020F0502020204030204" pitchFamily="34" charset="0"/>
                <a:cs typeface="Calibri" panose="020F0502020204030204" pitchFamily="34" charset="0"/>
              </a:rPr>
              <a:t>2016-04-30</a:t>
            </a:r>
            <a:endParaRPr lang="sv-SE" sz="16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43484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ktangel 1"/>
          <p:cNvSpPr/>
          <p:nvPr/>
        </p:nvSpPr>
        <p:spPr>
          <a:xfrm>
            <a:off x="395536" y="404664"/>
            <a:ext cx="8341146" cy="5447645"/>
          </a:xfrm>
          <a:prstGeom prst="rect">
            <a:avLst/>
          </a:prstGeom>
        </p:spPr>
        <p:txBody>
          <a:bodyPr wrap="square">
            <a:spAutoFit/>
          </a:bodyPr>
          <a:lstStyle/>
          <a:p>
            <a:r>
              <a:rPr lang="en-US" sz="1600" b="1" dirty="0" smtClean="0">
                <a:latin typeface="Calibri" panose="020F0502020204030204" pitchFamily="34" charset="0"/>
                <a:cs typeface="Calibri" panose="020F0502020204030204" pitchFamily="34" charset="0"/>
              </a:rPr>
              <a:t>Ur </a:t>
            </a:r>
            <a:r>
              <a:rPr lang="en-US" sz="1600" b="1" dirty="0">
                <a:latin typeface="Calibri" panose="020F0502020204030204" pitchFamily="34" charset="0"/>
                <a:cs typeface="Calibri" panose="020F0502020204030204" pitchFamily="34" charset="0"/>
              </a:rPr>
              <a:t>OSTIV – Safety </a:t>
            </a:r>
            <a:r>
              <a:rPr lang="en-US" sz="1600" b="1" dirty="0" smtClean="0">
                <a:latin typeface="Calibri" panose="020F0502020204030204" pitchFamily="34" charset="0"/>
                <a:cs typeface="Calibri" panose="020F0502020204030204" pitchFamily="34" charset="0"/>
              </a:rPr>
              <a:t>Pays – </a:t>
            </a:r>
            <a:r>
              <a:rPr lang="sv-SE" sz="1600" dirty="0" smtClean="0">
                <a:latin typeface="Calibri" panose="020F0502020204030204" pitchFamily="34" charset="0"/>
                <a:cs typeface="Calibri" panose="020F0502020204030204" pitchFamily="34" charset="0"/>
              </a:rPr>
              <a:t>extra information för de som är intresserade</a:t>
            </a:r>
          </a:p>
          <a:p>
            <a:endParaRPr lang="en-US" sz="1200" dirty="0" smtClean="0"/>
          </a:p>
          <a:p>
            <a:r>
              <a:rPr lang="en-US" sz="1400" dirty="0" smtClean="0"/>
              <a:t>The most sophisticated rescue system is the </a:t>
            </a:r>
            <a:r>
              <a:rPr lang="en-US" sz="1400" b="1" dirty="0" smtClean="0"/>
              <a:t>Glider Parachute Recovery System (GPRS)</a:t>
            </a:r>
            <a:r>
              <a:rPr lang="en-US" sz="1400" dirty="0" smtClean="0"/>
              <a:t>, which lowers the glider with the pilot inside safely to the ground below a big parachute. </a:t>
            </a:r>
            <a:r>
              <a:rPr lang="en-US" sz="1200" dirty="0" smtClean="0"/>
              <a:t>The system works automatically under all conditions after activation by the pilot. Rate of descent is 6m/s, which in combination with a “crashworthy” cockpit construction will avoid serious injuries to the pilot on impact. Under </a:t>
            </a:r>
            <a:r>
              <a:rPr lang="en-US" sz="1200" dirty="0" err="1" smtClean="0"/>
              <a:t>favourable</a:t>
            </a:r>
            <a:r>
              <a:rPr lang="en-US" sz="1200" dirty="0" smtClean="0"/>
              <a:t> conditions GPRS has been proven to be safe down to heights of less than 200m. At present GPRS has been certificated for 4 glider types. </a:t>
            </a:r>
          </a:p>
          <a:p>
            <a:endParaRPr lang="en-US" sz="1200" dirty="0" smtClean="0"/>
          </a:p>
          <a:p>
            <a:r>
              <a:rPr lang="en-US" sz="1400" dirty="0" smtClean="0"/>
              <a:t>In all other rescue systems the pilot descents to safety as a parachutist.</a:t>
            </a:r>
          </a:p>
          <a:p>
            <a:endParaRPr lang="en-US" sz="1200" dirty="0" smtClean="0"/>
          </a:p>
          <a:p>
            <a:r>
              <a:rPr lang="en-US" sz="1400" b="1" dirty="0" smtClean="0"/>
              <a:t>A Pilot Rescue System (PRS) </a:t>
            </a:r>
            <a:r>
              <a:rPr lang="en-US" sz="1400" dirty="0" smtClean="0"/>
              <a:t>pulls the pilot out of the cockpit by a small rocket or by the main parachute itself.</a:t>
            </a:r>
            <a:r>
              <a:rPr lang="en-US" sz="1200" dirty="0" smtClean="0"/>
              <a:t> The system works fully automatic in all conditions after activation by the pilot. This system has been tested with models and has shown to be effective for rescue down to less than 200m. Further development is needed for integration and certification in gliders. </a:t>
            </a:r>
          </a:p>
          <a:p>
            <a:endParaRPr lang="en-US" sz="1200" dirty="0" smtClean="0"/>
          </a:p>
          <a:p>
            <a:r>
              <a:rPr lang="en-US" sz="1400" b="1" dirty="0" smtClean="0"/>
              <a:t>The NOAH system (</a:t>
            </a:r>
            <a:r>
              <a:rPr lang="en-US" sz="1400" b="1" dirty="0" err="1" smtClean="0"/>
              <a:t>NOt</a:t>
            </a:r>
            <a:r>
              <a:rPr lang="en-US" sz="1400" b="1" dirty="0" smtClean="0"/>
              <a:t> </a:t>
            </a:r>
            <a:r>
              <a:rPr lang="en-US" sz="1400" b="1" dirty="0" err="1" smtClean="0"/>
              <a:t>Ausstieg</a:t>
            </a:r>
            <a:r>
              <a:rPr lang="en-US" sz="1400" b="1" dirty="0" smtClean="0"/>
              <a:t> </a:t>
            </a:r>
            <a:r>
              <a:rPr lang="en-US" sz="1400" b="1" dirty="0" err="1" smtClean="0"/>
              <a:t>Hilfe</a:t>
            </a:r>
            <a:r>
              <a:rPr lang="en-US" sz="1400" b="1" dirty="0" smtClean="0"/>
              <a:t>) </a:t>
            </a:r>
            <a:r>
              <a:rPr lang="en-US" sz="1400" b="1" dirty="0" smtClean="0"/>
              <a:t>= emergency bailout help) </a:t>
            </a:r>
            <a:r>
              <a:rPr lang="en-US" sz="1400" dirty="0" smtClean="0"/>
              <a:t>acts </a:t>
            </a:r>
          </a:p>
          <a:p>
            <a:r>
              <a:rPr lang="en-US" sz="1400" dirty="0" smtClean="0"/>
              <a:t>like an inflatable cushion which lifts the pilot in the cockpit to the height of</a:t>
            </a:r>
          </a:p>
          <a:p>
            <a:r>
              <a:rPr lang="en-US" sz="1400" dirty="0" smtClean="0"/>
              <a:t> the canopy sill in order to enable him to bail out more easily and quicker</a:t>
            </a:r>
            <a:r>
              <a:rPr lang="en-US" sz="1200" dirty="0" smtClean="0"/>
              <a:t>, </a:t>
            </a:r>
          </a:p>
          <a:p>
            <a:r>
              <a:rPr lang="en-US" sz="1200" dirty="0" smtClean="0"/>
              <a:t>also under adverse G-conditions.</a:t>
            </a:r>
          </a:p>
          <a:p>
            <a:endParaRPr lang="en-US" sz="1200" dirty="0"/>
          </a:p>
          <a:p>
            <a:endParaRPr lang="en-US" sz="1200" dirty="0" smtClean="0"/>
          </a:p>
          <a:p>
            <a:endParaRPr lang="en-US" sz="1200" dirty="0" smtClean="0"/>
          </a:p>
          <a:p>
            <a:r>
              <a:rPr lang="en-US" sz="1400" dirty="0" smtClean="0"/>
              <a:t>Stationary on the ground egress times of less than 2s have been measured. </a:t>
            </a:r>
          </a:p>
          <a:p>
            <a:r>
              <a:rPr lang="en-US" sz="1400" dirty="0" smtClean="0"/>
              <a:t>Parachute deployment is manually by the pilot, after bail out.</a:t>
            </a:r>
          </a:p>
          <a:p>
            <a:r>
              <a:rPr lang="en-US" sz="1200" dirty="0" smtClean="0"/>
              <a:t>Measuring autonomous (without help) cockpit evacuation time by the pilot on the ground in static conditions gives results which don’t account for adverse G-conditions and strong airstreams, which during actual emergency will cause</a:t>
            </a:r>
          </a:p>
          <a:p>
            <a:r>
              <a:rPr lang="en-US" sz="1200" dirty="0" smtClean="0"/>
              <a:t>significant delays. </a:t>
            </a:r>
            <a:endParaRPr lang="en-US" sz="1200" dirty="0"/>
          </a:p>
        </p:txBody>
      </p:sp>
      <p:pic>
        <p:nvPicPr>
          <p:cNvPr id="12290" name="Picture 2" descr="http://www.dg-flugzeugbau.de/Data/noah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3128486"/>
            <a:ext cx="2512920" cy="1884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8241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ktangel 1"/>
          <p:cNvSpPr/>
          <p:nvPr/>
        </p:nvSpPr>
        <p:spPr>
          <a:xfrm>
            <a:off x="467544" y="404664"/>
            <a:ext cx="4572000" cy="1754326"/>
          </a:xfrm>
          <a:prstGeom prst="rect">
            <a:avLst/>
          </a:prstGeom>
        </p:spPr>
        <p:txBody>
          <a:bodyPr>
            <a:spAutoFit/>
          </a:bodyPr>
          <a:lstStyle/>
          <a:p>
            <a:r>
              <a:rPr lang="sv-SE" dirty="0"/>
              <a:t>Utlösa skärmen kan man öva med en utgången skärm</a:t>
            </a:r>
            <a:r>
              <a:rPr lang="sv-SE" dirty="0" smtClean="0"/>
              <a:t>.</a:t>
            </a:r>
          </a:p>
          <a:p>
            <a:endParaRPr lang="sv-SE" dirty="0"/>
          </a:p>
          <a:p>
            <a:r>
              <a:rPr lang="sv-SE" b="1" dirty="0"/>
              <a:t>Viktigt är att denna ”Dummyskärma” tydligt märks KASSERAD, så den ej av misstag används i flygverksamheten.</a:t>
            </a:r>
            <a:endParaRPr lang="sv-SE" dirty="0"/>
          </a:p>
        </p:txBody>
      </p:sp>
      <p:pic>
        <p:nvPicPr>
          <p:cNvPr id="14338" name="Picture 2" descr="Bildresultat för picture parachute training on 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1208" y="229699"/>
            <a:ext cx="3006080" cy="2104256"/>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p:cNvSpPr/>
          <p:nvPr/>
        </p:nvSpPr>
        <p:spPr>
          <a:xfrm>
            <a:off x="539552" y="2492896"/>
            <a:ext cx="7967736" cy="1754326"/>
          </a:xfrm>
          <a:prstGeom prst="rect">
            <a:avLst/>
          </a:prstGeom>
        </p:spPr>
        <p:txBody>
          <a:bodyPr wrap="square">
            <a:spAutoFit/>
          </a:bodyPr>
          <a:lstStyle/>
          <a:p>
            <a:pPr marL="285750" indent="-285750">
              <a:buFont typeface="Wingdings" panose="05000000000000000000" pitchFamily="2" charset="2"/>
              <a:buChar char="Ø"/>
            </a:pPr>
            <a:r>
              <a:rPr lang="sv-SE" dirty="0"/>
              <a:t>Landningen kan man lätt öva på marken. Ställ dig i färdigställning för </a:t>
            </a:r>
            <a:r>
              <a:rPr lang="sv-SE" dirty="0" smtClean="0"/>
              <a:t>landning…</a:t>
            </a:r>
          </a:p>
          <a:p>
            <a:endParaRPr lang="sv-SE" dirty="0" smtClean="0"/>
          </a:p>
          <a:p>
            <a:pPr marL="285750" indent="-285750">
              <a:buFont typeface="Wingdings" panose="05000000000000000000" pitchFamily="2" charset="2"/>
              <a:buChar char="Ø"/>
            </a:pPr>
            <a:r>
              <a:rPr lang="sv-SE" dirty="0"/>
              <a:t>Hur man frigör sig från fallskärmen kan man öva med en gammal kasserad </a:t>
            </a:r>
            <a:r>
              <a:rPr lang="sv-SE" dirty="0" smtClean="0"/>
              <a:t>fallskärm</a:t>
            </a:r>
          </a:p>
          <a:p>
            <a:pPr marL="285750" indent="-285750">
              <a:buFont typeface="Wingdings" panose="05000000000000000000" pitchFamily="2" charset="2"/>
              <a:buChar char="Ø"/>
            </a:pPr>
            <a:endParaRPr lang="sv-SE" dirty="0"/>
          </a:p>
        </p:txBody>
      </p:sp>
      <p:sp>
        <p:nvSpPr>
          <p:cNvPr id="4" name="Rektangel 3"/>
          <p:cNvSpPr/>
          <p:nvPr/>
        </p:nvSpPr>
        <p:spPr>
          <a:xfrm>
            <a:off x="829816" y="4996239"/>
            <a:ext cx="7387208" cy="523220"/>
          </a:xfrm>
          <a:prstGeom prst="rect">
            <a:avLst/>
          </a:prstGeom>
        </p:spPr>
        <p:txBody>
          <a:bodyPr wrap="square">
            <a:spAutoFit/>
          </a:bodyPr>
          <a:lstStyle/>
          <a:p>
            <a:r>
              <a:rPr lang="sv-SE" sz="1400" i="1" dirty="0">
                <a:latin typeface="Calibri" panose="020F0502020204030204" pitchFamily="34" charset="0"/>
                <a:cs typeface="Calibri" panose="020F0502020204030204" pitchFamily="34" charset="0"/>
              </a:rPr>
              <a:t>Det är bra om klubben spar en kasserad </a:t>
            </a:r>
            <a:r>
              <a:rPr lang="sv-SE" sz="1400" b="1" i="1" dirty="0">
                <a:latin typeface="Calibri" panose="020F0502020204030204" pitchFamily="34" charset="0"/>
                <a:cs typeface="Calibri" panose="020F0502020204030204" pitchFamily="34" charset="0"/>
              </a:rPr>
              <a:t>styrbar räddningsfallskärm </a:t>
            </a:r>
            <a:r>
              <a:rPr lang="sv-SE" sz="1400" i="1" dirty="0">
                <a:latin typeface="Calibri" panose="020F0502020204030204" pitchFamily="34" charset="0"/>
                <a:cs typeface="Calibri" panose="020F0502020204030204" pitchFamily="34" charset="0"/>
              </a:rPr>
              <a:t>för övnings- och demonstrationssyfte. Denna skärm skall tydligt märkas med ”</a:t>
            </a:r>
            <a:r>
              <a:rPr lang="sv-SE" sz="1400" b="1" i="1" dirty="0">
                <a:latin typeface="Calibri" panose="020F0502020204030204" pitchFamily="34" charset="0"/>
                <a:cs typeface="Calibri" panose="020F0502020204030204" pitchFamily="34" charset="0"/>
              </a:rPr>
              <a:t>KASSERAD”.</a:t>
            </a:r>
            <a:endParaRPr lang="sv-SE" sz="14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19956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oln 7"/>
          <p:cNvSpPr/>
          <p:nvPr/>
        </p:nvSpPr>
        <p:spPr>
          <a:xfrm rot="581663">
            <a:off x="244993" y="2334053"/>
            <a:ext cx="5261778" cy="3613778"/>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p:cNvSpPr txBox="1"/>
          <p:nvPr/>
        </p:nvSpPr>
        <p:spPr>
          <a:xfrm>
            <a:off x="2483768" y="260648"/>
            <a:ext cx="4963218" cy="1015663"/>
          </a:xfrm>
          <a:prstGeom prst="rect">
            <a:avLst/>
          </a:prstGeom>
          <a:noFill/>
        </p:spPr>
        <p:txBody>
          <a:bodyPr wrap="none" rtlCol="0">
            <a:spAutoFit/>
          </a:bodyPr>
          <a:lstStyle/>
          <a:p>
            <a:r>
              <a:rPr lang="sv-SE" sz="2400" dirty="0" smtClean="0"/>
              <a:t>Mentalt förbered på nödurstigning?</a:t>
            </a:r>
          </a:p>
          <a:p>
            <a:endParaRPr lang="sv-SE" dirty="0"/>
          </a:p>
          <a:p>
            <a:r>
              <a:rPr lang="sv-SE" dirty="0" smtClean="0"/>
              <a:t>Ny punkt på checklistan!</a:t>
            </a:r>
            <a:endParaRPr lang="sv-SE" dirty="0"/>
          </a:p>
        </p:txBody>
      </p:sp>
      <p:sp>
        <p:nvSpPr>
          <p:cNvPr id="4" name="textruta 3"/>
          <p:cNvSpPr txBox="1"/>
          <p:nvPr/>
        </p:nvSpPr>
        <p:spPr>
          <a:xfrm>
            <a:off x="482667" y="1276311"/>
            <a:ext cx="8329881" cy="1077218"/>
          </a:xfrm>
          <a:prstGeom prst="rect">
            <a:avLst/>
          </a:prstGeom>
          <a:noFill/>
        </p:spPr>
        <p:txBody>
          <a:bodyPr wrap="square" rtlCol="0">
            <a:spAutoFit/>
          </a:bodyPr>
          <a:lstStyle/>
          <a:p>
            <a:r>
              <a:rPr lang="sv-SE" sz="1600" i="1" dirty="0" smtClean="0">
                <a:latin typeface="Calibri" panose="020F0502020204030204" pitchFamily="34" charset="0"/>
                <a:cs typeface="Calibri" panose="020F0502020204030204" pitchFamily="34" charset="0"/>
              </a:rPr>
              <a:t>Punkten linbrott infördes för att piloterna skall vara mentalt förberedda på en avbruten start – detsamma gäller för nödurstigning. Skall piloten kunna lämna sitt flygplan under kort tidsmoment är det bra med en mental repetition innan start, speciellt med tanke på nödfällning huv som varierar mellan olika typer av flygplan.</a:t>
            </a:r>
            <a:endParaRPr lang="sv-SE" sz="1600" i="1" dirty="0">
              <a:latin typeface="Calibri" panose="020F0502020204030204" pitchFamily="34" charset="0"/>
              <a:cs typeface="Calibri" panose="020F0502020204030204" pitchFamily="34" charset="0"/>
            </a:endParaRPr>
          </a:p>
        </p:txBody>
      </p:sp>
      <p:sp>
        <p:nvSpPr>
          <p:cNvPr id="5" name="Rektangel 4"/>
          <p:cNvSpPr/>
          <p:nvPr/>
        </p:nvSpPr>
        <p:spPr>
          <a:xfrm>
            <a:off x="6084168" y="2276872"/>
            <a:ext cx="2448272" cy="3315270"/>
          </a:xfrm>
          <a:prstGeom prst="rect">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b="1" dirty="0" smtClean="0">
                <a:solidFill>
                  <a:schemeClr val="tx1"/>
                </a:solidFill>
              </a:rPr>
              <a:t>Checklista</a:t>
            </a:r>
          </a:p>
          <a:p>
            <a:endParaRPr lang="sv-SE" sz="1050" dirty="0" smtClean="0">
              <a:solidFill>
                <a:schemeClr val="tx1"/>
              </a:solidFill>
            </a:endParaRPr>
          </a:p>
          <a:p>
            <a:pPr marL="342900" indent="-342900">
              <a:buFont typeface="+mj-lt"/>
              <a:buAutoNum type="arabicPeriod"/>
            </a:pPr>
            <a:r>
              <a:rPr lang="sv-SE" sz="1400" dirty="0" smtClean="0">
                <a:solidFill>
                  <a:schemeClr val="tx1"/>
                </a:solidFill>
              </a:rPr>
              <a:t>Förarvikt</a:t>
            </a:r>
          </a:p>
          <a:p>
            <a:pPr marL="342900" indent="-342900">
              <a:buFont typeface="+mj-lt"/>
              <a:buAutoNum type="arabicPeriod"/>
            </a:pPr>
            <a:r>
              <a:rPr lang="sv-SE" sz="1400" dirty="0" smtClean="0">
                <a:solidFill>
                  <a:schemeClr val="tx1"/>
                </a:solidFill>
              </a:rPr>
              <a:t>Sittposition</a:t>
            </a:r>
          </a:p>
          <a:p>
            <a:pPr marL="342900" indent="-342900">
              <a:buFont typeface="+mj-lt"/>
              <a:buAutoNum type="arabicPeriod"/>
            </a:pPr>
            <a:r>
              <a:rPr lang="sv-SE" sz="1400" dirty="0" smtClean="0">
                <a:solidFill>
                  <a:schemeClr val="tx1"/>
                </a:solidFill>
              </a:rPr>
              <a:t>Fastbindningsremmar</a:t>
            </a:r>
          </a:p>
          <a:p>
            <a:pPr marL="342900" indent="-342900">
              <a:buFont typeface="+mj-lt"/>
              <a:buAutoNum type="arabicPeriod"/>
            </a:pPr>
            <a:r>
              <a:rPr lang="sv-SE" sz="1400" dirty="0" smtClean="0">
                <a:solidFill>
                  <a:schemeClr val="tx1"/>
                </a:solidFill>
              </a:rPr>
              <a:t>Roderkontroll</a:t>
            </a:r>
          </a:p>
          <a:p>
            <a:pPr marL="342900" indent="-342900">
              <a:buFont typeface="+mj-lt"/>
              <a:buAutoNum type="arabicPeriod"/>
            </a:pPr>
            <a:r>
              <a:rPr lang="sv-SE" sz="1400" dirty="0" smtClean="0">
                <a:solidFill>
                  <a:schemeClr val="tx1"/>
                </a:solidFill>
              </a:rPr>
              <a:t>Bromskontroll</a:t>
            </a:r>
          </a:p>
          <a:p>
            <a:pPr marL="342900" indent="-342900">
              <a:buFont typeface="+mj-lt"/>
              <a:buAutoNum type="arabicPeriod"/>
            </a:pPr>
            <a:r>
              <a:rPr lang="sv-SE" sz="1400" dirty="0" smtClean="0">
                <a:solidFill>
                  <a:schemeClr val="tx1"/>
                </a:solidFill>
              </a:rPr>
              <a:t>Klaffkontroll</a:t>
            </a:r>
          </a:p>
          <a:p>
            <a:pPr marL="342900" indent="-342900">
              <a:buFont typeface="+mj-lt"/>
              <a:buAutoNum type="arabicPeriod"/>
            </a:pPr>
            <a:r>
              <a:rPr lang="sv-SE" sz="1400" dirty="0" smtClean="0">
                <a:solidFill>
                  <a:schemeClr val="tx1"/>
                </a:solidFill>
              </a:rPr>
              <a:t>Trimkontroll</a:t>
            </a:r>
          </a:p>
          <a:p>
            <a:pPr marL="342900" indent="-342900">
              <a:buFont typeface="+mj-lt"/>
              <a:buAutoNum type="arabicPeriod"/>
            </a:pPr>
            <a:r>
              <a:rPr lang="sv-SE" sz="1400" dirty="0" smtClean="0">
                <a:solidFill>
                  <a:schemeClr val="tx1"/>
                </a:solidFill>
              </a:rPr>
              <a:t>Höjdmätare</a:t>
            </a:r>
          </a:p>
          <a:p>
            <a:pPr marL="342900" indent="-342900">
              <a:buFont typeface="+mj-lt"/>
              <a:buAutoNum type="arabicPeriod"/>
            </a:pPr>
            <a:r>
              <a:rPr lang="sv-SE" sz="1400" dirty="0" smtClean="0">
                <a:solidFill>
                  <a:schemeClr val="tx1"/>
                </a:solidFill>
              </a:rPr>
              <a:t>Radiokontroll</a:t>
            </a:r>
          </a:p>
          <a:p>
            <a:pPr marL="342900" indent="-342900">
              <a:buFont typeface="+mj-lt"/>
              <a:buAutoNum type="arabicPeriod"/>
            </a:pPr>
            <a:r>
              <a:rPr lang="sv-SE" sz="1400" dirty="0" smtClean="0">
                <a:solidFill>
                  <a:schemeClr val="tx1"/>
                </a:solidFill>
              </a:rPr>
              <a:t>Stjärthjul</a:t>
            </a:r>
          </a:p>
          <a:p>
            <a:pPr marL="342900" indent="-342900">
              <a:buFont typeface="+mj-lt"/>
              <a:buAutoNum type="arabicPeriod"/>
            </a:pPr>
            <a:r>
              <a:rPr lang="sv-SE" sz="1400" dirty="0" smtClean="0">
                <a:solidFill>
                  <a:schemeClr val="tx1"/>
                </a:solidFill>
              </a:rPr>
              <a:t>Huv låst, även bak</a:t>
            </a:r>
          </a:p>
          <a:p>
            <a:pPr marL="342900" indent="-342900">
              <a:buFont typeface="+mj-lt"/>
              <a:buAutoNum type="arabicPeriod"/>
            </a:pPr>
            <a:r>
              <a:rPr lang="sv-SE" sz="1400" dirty="0" smtClean="0">
                <a:solidFill>
                  <a:schemeClr val="tx1"/>
                </a:solidFill>
              </a:rPr>
              <a:t>NÖDURSTIGNING!</a:t>
            </a:r>
          </a:p>
          <a:p>
            <a:pPr marL="342900" indent="-342900">
              <a:buFont typeface="+mj-lt"/>
              <a:buAutoNum type="arabicPeriod"/>
            </a:pPr>
            <a:r>
              <a:rPr lang="sv-SE" sz="1400" dirty="0" smtClean="0">
                <a:solidFill>
                  <a:schemeClr val="tx1"/>
                </a:solidFill>
              </a:rPr>
              <a:t>LINBROTT</a:t>
            </a:r>
          </a:p>
        </p:txBody>
      </p:sp>
      <p:sp>
        <p:nvSpPr>
          <p:cNvPr id="6" name="Rektangel 5"/>
          <p:cNvSpPr/>
          <p:nvPr/>
        </p:nvSpPr>
        <p:spPr>
          <a:xfrm>
            <a:off x="634607" y="2708920"/>
            <a:ext cx="4013001" cy="2664296"/>
          </a:xfrm>
          <a:prstGeom prst="rect">
            <a:avLst/>
          </a:prstGeom>
          <a:solidFill>
            <a:srgbClr val="F3FEB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686251" y="2886906"/>
            <a:ext cx="3885749" cy="2308324"/>
          </a:xfrm>
          <a:prstGeom prst="rect">
            <a:avLst/>
          </a:prstGeom>
        </p:spPr>
        <p:txBody>
          <a:bodyPr wrap="square">
            <a:spAutoFit/>
          </a:bodyPr>
          <a:lstStyle/>
          <a:p>
            <a:r>
              <a:rPr lang="sv-SE" b="1" i="1" dirty="0"/>
              <a:t>Nödurstigning – förfarande:</a:t>
            </a:r>
            <a:endParaRPr lang="sv-SE" dirty="0"/>
          </a:p>
          <a:p>
            <a:r>
              <a:rPr lang="sv-SE" b="1" i="1" dirty="0"/>
              <a:t> </a:t>
            </a:r>
            <a:endParaRPr lang="sv-SE" dirty="0"/>
          </a:p>
          <a:p>
            <a:pPr marL="285750" lvl="0" indent="-285750">
              <a:buFont typeface="Wingdings" panose="05000000000000000000" pitchFamily="2" charset="2"/>
              <a:buChar char="Ø"/>
            </a:pPr>
            <a:r>
              <a:rPr lang="sv-SE" b="1" i="1" dirty="0" err="1"/>
              <a:t>nödfäll</a:t>
            </a:r>
            <a:r>
              <a:rPr lang="sv-SE" b="1" i="1" dirty="0"/>
              <a:t> huven</a:t>
            </a:r>
            <a:endParaRPr lang="sv-SE" dirty="0"/>
          </a:p>
          <a:p>
            <a:pPr marL="285750" lvl="0" indent="-285750">
              <a:buFont typeface="Wingdings" panose="05000000000000000000" pitchFamily="2" charset="2"/>
              <a:buChar char="Ø"/>
            </a:pPr>
            <a:r>
              <a:rPr lang="sv-SE" b="1" i="1" dirty="0"/>
              <a:t>lossa fastbindningsremmarna</a:t>
            </a:r>
            <a:endParaRPr lang="sv-SE" dirty="0"/>
          </a:p>
          <a:p>
            <a:pPr marL="285750" lvl="0" indent="-285750">
              <a:buFont typeface="Wingdings" panose="05000000000000000000" pitchFamily="2" charset="2"/>
              <a:buChar char="Ø"/>
            </a:pPr>
            <a:r>
              <a:rPr lang="sv-SE" b="1" i="1" dirty="0"/>
              <a:t>ta sig ur flygplanet</a:t>
            </a:r>
            <a:endParaRPr lang="sv-SE" dirty="0"/>
          </a:p>
          <a:p>
            <a:pPr marL="285750" lvl="0" indent="-285750">
              <a:buFont typeface="Wingdings" panose="05000000000000000000" pitchFamily="2" charset="2"/>
              <a:buChar char="Ø"/>
            </a:pPr>
            <a:r>
              <a:rPr lang="sv-SE" b="1" i="1" dirty="0"/>
              <a:t>titta på utlösningshandtaget</a:t>
            </a:r>
            <a:endParaRPr lang="sv-SE" dirty="0"/>
          </a:p>
          <a:p>
            <a:pPr marL="285750" lvl="0" indent="-285750">
              <a:buFont typeface="Wingdings" panose="05000000000000000000" pitchFamily="2" charset="2"/>
              <a:buChar char="Ø"/>
            </a:pPr>
            <a:r>
              <a:rPr lang="sv-SE" b="1" i="1" dirty="0"/>
              <a:t>utlös fallskärmen så fort du </a:t>
            </a:r>
            <a:endParaRPr lang="sv-SE" b="1" i="1" dirty="0" smtClean="0"/>
          </a:p>
          <a:p>
            <a:pPr lvl="0"/>
            <a:r>
              <a:rPr lang="sv-SE" b="1" i="1" dirty="0" smtClean="0"/>
              <a:t>     kommit </a:t>
            </a:r>
            <a:r>
              <a:rPr lang="sv-SE" b="1" i="1" dirty="0"/>
              <a:t>ur flygplanet</a:t>
            </a:r>
            <a:endParaRPr lang="sv-SE" dirty="0"/>
          </a:p>
        </p:txBody>
      </p:sp>
    </p:spTree>
    <p:extLst>
      <p:ext uri="{BB962C8B-B14F-4D97-AF65-F5344CB8AC3E}">
        <p14:creationId xmlns:p14="http://schemas.microsoft.com/office/powerpoint/2010/main" val="372357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ktangel 1"/>
          <p:cNvSpPr/>
          <p:nvPr/>
        </p:nvSpPr>
        <p:spPr>
          <a:xfrm>
            <a:off x="1248569" y="620688"/>
            <a:ext cx="6984776" cy="1200329"/>
          </a:xfrm>
          <a:prstGeom prst="rect">
            <a:avLst/>
          </a:prstGeom>
        </p:spPr>
        <p:txBody>
          <a:bodyPr wrap="square">
            <a:spAutoFit/>
          </a:bodyPr>
          <a:lstStyle/>
          <a:p>
            <a:r>
              <a:rPr lang="sv-SE" dirty="0"/>
              <a:t>Segelflygare använder alltid fallskärm vid segelflygning. Enda undantaget är i motorseglare (TMG) eftersom de oftast flyger på sådana höjder att fallskärmen vid ett nödutsprång ej hinner utveckla </a:t>
            </a:r>
            <a:r>
              <a:rPr lang="sv-SE" dirty="0" smtClean="0"/>
              <a:t>sig.</a:t>
            </a:r>
            <a:endParaRPr lang="sv-SE"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370" y="2132856"/>
            <a:ext cx="3221880"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ktangel 2"/>
          <p:cNvSpPr/>
          <p:nvPr/>
        </p:nvSpPr>
        <p:spPr>
          <a:xfrm>
            <a:off x="4860032" y="3068960"/>
            <a:ext cx="4079515" cy="2062103"/>
          </a:xfrm>
          <a:prstGeom prst="rect">
            <a:avLst/>
          </a:prstGeom>
        </p:spPr>
        <p:txBody>
          <a:bodyPr wrap="square">
            <a:spAutoFit/>
          </a:bodyPr>
          <a:lstStyle/>
          <a:p>
            <a:r>
              <a:rPr lang="sv-SE" sz="1600" dirty="0"/>
              <a:t>Fallskärmar indelas i två kategorier, sportskärmar och räddningsskärmar</a:t>
            </a:r>
            <a:r>
              <a:rPr lang="sv-SE" sz="1600" dirty="0" smtClean="0"/>
              <a:t>.</a:t>
            </a:r>
          </a:p>
          <a:p>
            <a:endParaRPr lang="sv-SE" sz="1600" dirty="0"/>
          </a:p>
          <a:p>
            <a:r>
              <a:rPr lang="sv-SE" sz="1600" dirty="0"/>
              <a:t>Inom Segelflyget använder vi räddningsskärmar. Några vanligt förekommande fabrikat i Sverige är</a:t>
            </a:r>
          </a:p>
          <a:p>
            <a:r>
              <a:rPr lang="en-GB" sz="1600" dirty="0"/>
              <a:t>National, Strong Enterprises, Parachutes Australia, </a:t>
            </a:r>
            <a:r>
              <a:rPr lang="en-GB" sz="1600" dirty="0" err="1"/>
              <a:t>Thinback</a:t>
            </a:r>
            <a:r>
              <a:rPr lang="en-GB" sz="1600" dirty="0"/>
              <a:t> T-104 </a:t>
            </a:r>
            <a:r>
              <a:rPr lang="en-GB" sz="1600" dirty="0" err="1"/>
              <a:t>och</a:t>
            </a:r>
            <a:r>
              <a:rPr lang="en-GB" sz="1600" dirty="0"/>
              <a:t> ATL.</a:t>
            </a:r>
            <a:endParaRPr lang="sv-SE" sz="1600" dirty="0"/>
          </a:p>
        </p:txBody>
      </p:sp>
    </p:spTree>
    <p:extLst>
      <p:ext uri="{BB962C8B-B14F-4D97-AF65-F5344CB8AC3E}">
        <p14:creationId xmlns:p14="http://schemas.microsoft.com/office/powerpoint/2010/main" val="3093917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ruta 1"/>
          <p:cNvSpPr txBox="1"/>
          <p:nvPr/>
        </p:nvSpPr>
        <p:spPr>
          <a:xfrm>
            <a:off x="323528" y="403799"/>
            <a:ext cx="6768752" cy="2585323"/>
          </a:xfrm>
          <a:prstGeom prst="rect">
            <a:avLst/>
          </a:prstGeom>
          <a:noFill/>
        </p:spPr>
        <p:txBody>
          <a:bodyPr wrap="square" rtlCol="0">
            <a:spAutoFit/>
          </a:bodyPr>
          <a:lstStyle/>
          <a:p>
            <a:pPr marL="285750" indent="-285750">
              <a:buFont typeface="Wingdings" panose="05000000000000000000" pitchFamily="2" charset="2"/>
              <a:buChar char="Ø"/>
            </a:pPr>
            <a:r>
              <a:rPr lang="sv-SE" dirty="0"/>
              <a:t>Genom att skärmen är styrbar kan man påverka valet av landningsplats mer eller mindre beroende på höjd och aktuell </a:t>
            </a:r>
            <a:r>
              <a:rPr lang="sv-SE" dirty="0" smtClean="0"/>
              <a:t>vindstyrka</a:t>
            </a:r>
            <a:endParaRPr lang="sv-SE" dirty="0"/>
          </a:p>
          <a:p>
            <a:endParaRPr lang="sv-SE" dirty="0" smtClean="0"/>
          </a:p>
          <a:p>
            <a:pPr marL="285750" indent="-285750">
              <a:buFont typeface="Wingdings" panose="05000000000000000000" pitchFamily="2" charset="2"/>
              <a:buChar char="Ø"/>
            </a:pPr>
            <a:r>
              <a:rPr lang="sv-SE" dirty="0"/>
              <a:t>Rätt använd (styrd) påverkar man också landningsfarten/fallhastigheten </a:t>
            </a:r>
            <a:r>
              <a:rPr lang="sv-SE" dirty="0" smtClean="0"/>
              <a:t>väsentligt</a:t>
            </a:r>
            <a:endParaRPr lang="sv-SE" dirty="0"/>
          </a:p>
          <a:p>
            <a:endParaRPr lang="sv-SE" dirty="0" smtClean="0"/>
          </a:p>
          <a:p>
            <a:pPr marL="285750" indent="-285750">
              <a:buFont typeface="Wingdings" panose="05000000000000000000" pitchFamily="2" charset="2"/>
              <a:buChar char="Ø"/>
            </a:pPr>
            <a:r>
              <a:rPr lang="sv-SE" dirty="0"/>
              <a:t>Skärmen skall alltid landas i motvind, medvindslandning </a:t>
            </a:r>
            <a:endParaRPr lang="sv-SE" dirty="0" smtClean="0"/>
          </a:p>
          <a:p>
            <a:r>
              <a:rPr lang="sv-SE" dirty="0" smtClean="0"/>
              <a:t>     kan </a:t>
            </a:r>
            <a:r>
              <a:rPr lang="sv-SE" dirty="0"/>
              <a:t>orsaka allvarliga skador om vinden är </a:t>
            </a:r>
            <a:r>
              <a:rPr lang="sv-SE" dirty="0" smtClean="0"/>
              <a:t>kraftig</a:t>
            </a:r>
            <a:endParaRPr lang="sv-SE" dirty="0"/>
          </a:p>
        </p:txBody>
      </p:sp>
      <p:sp>
        <p:nvSpPr>
          <p:cNvPr id="3" name="Rektangel 2"/>
          <p:cNvSpPr/>
          <p:nvPr/>
        </p:nvSpPr>
        <p:spPr>
          <a:xfrm>
            <a:off x="539552" y="3356992"/>
            <a:ext cx="4572000" cy="2062103"/>
          </a:xfrm>
          <a:prstGeom prst="rect">
            <a:avLst/>
          </a:prstGeom>
        </p:spPr>
        <p:txBody>
          <a:bodyPr>
            <a:spAutoFit/>
          </a:bodyPr>
          <a:lstStyle/>
          <a:p>
            <a:r>
              <a:rPr lang="sv-SE" sz="1600" i="1" dirty="0">
                <a:latin typeface="Calibri" panose="020F0502020204030204" pitchFamily="34" charset="0"/>
                <a:cs typeface="Calibri" panose="020F0502020204030204" pitchFamily="34" charset="0"/>
              </a:rPr>
              <a:t>Styrningen utförs så att man sträcker upp vänster eller höger arm och tar tag i och drar ned en ”utmärkt” styrlina/styrhandtag. Neddragningen skall göras med kraft, ordentligt för full effekt. Drar du ned styrlinan på vänster sida börjar kalotten att svänga (rotera) runt sin egen axel åt vänster. Denna sväng (rotation) fortgår tills du släpper upp styrlinan. Samma sak åt höger.</a:t>
            </a:r>
          </a:p>
        </p:txBody>
      </p:sp>
      <p:pic>
        <p:nvPicPr>
          <p:cNvPr id="4098" name="Picture 2" descr="http://marysrosaries.com/collaboration/images/a/a8/Parachute_%28PSF%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1055951"/>
            <a:ext cx="2522485"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361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4" name="Picture 4" descr="http://www.madehow.com/images/hpm_0000_0005_0_img01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3" y="1295833"/>
            <a:ext cx="3245743" cy="4308508"/>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448520" y="188640"/>
            <a:ext cx="5976664" cy="2339102"/>
          </a:xfrm>
          <a:prstGeom prst="rect">
            <a:avLst/>
          </a:prstGeom>
        </p:spPr>
        <p:txBody>
          <a:bodyPr wrap="square">
            <a:spAutoFit/>
          </a:bodyPr>
          <a:lstStyle/>
          <a:p>
            <a:r>
              <a:rPr lang="sv-SE" sz="1600" b="1" dirty="0"/>
              <a:t>Specifikationer</a:t>
            </a:r>
            <a:endParaRPr lang="sv-SE" sz="1600" dirty="0"/>
          </a:p>
          <a:p>
            <a:r>
              <a:rPr lang="sv-SE" sz="1600" b="1" dirty="0"/>
              <a:t> </a:t>
            </a:r>
            <a:endParaRPr lang="sv-SE" sz="1600" dirty="0"/>
          </a:p>
          <a:p>
            <a:r>
              <a:rPr lang="sv-SE" sz="1600" dirty="0"/>
              <a:t>Lägsta användarhöjd	</a:t>
            </a:r>
            <a:r>
              <a:rPr lang="sv-SE" sz="1600" dirty="0" smtClean="0"/>
              <a:t>	150 </a:t>
            </a:r>
            <a:r>
              <a:rPr lang="sv-SE" sz="1600" dirty="0"/>
              <a:t>m</a:t>
            </a:r>
          </a:p>
          <a:p>
            <a:r>
              <a:rPr lang="sv-SE" sz="1600" dirty="0"/>
              <a:t>Pilotvikter		</a:t>
            </a:r>
            <a:r>
              <a:rPr lang="sv-SE" sz="1600" dirty="0" smtClean="0"/>
              <a:t>		min </a:t>
            </a:r>
            <a:r>
              <a:rPr lang="sv-SE" sz="1600" dirty="0"/>
              <a:t>50 kg - max 100 kg</a:t>
            </a:r>
          </a:p>
          <a:p>
            <a:r>
              <a:rPr lang="sv-SE" sz="1600" dirty="0"/>
              <a:t>Stabilitet (pendling vid svängar)	+/- 5 grader</a:t>
            </a:r>
          </a:p>
          <a:p>
            <a:r>
              <a:rPr lang="sv-SE" sz="1600" dirty="0"/>
              <a:t>Höjdförlust i öppningsfasen	</a:t>
            </a:r>
            <a:r>
              <a:rPr lang="sv-SE" sz="1600" dirty="0" smtClean="0"/>
              <a:t>	80-150 </a:t>
            </a:r>
            <a:r>
              <a:rPr lang="sv-SE" sz="1600" dirty="0"/>
              <a:t>m</a:t>
            </a:r>
          </a:p>
          <a:p>
            <a:r>
              <a:rPr lang="sv-SE" sz="1600" dirty="0"/>
              <a:t>Sväng/rotationshastighet 	</a:t>
            </a:r>
            <a:r>
              <a:rPr lang="sv-SE" sz="1600" dirty="0" smtClean="0"/>
              <a:t>	360 </a:t>
            </a:r>
            <a:r>
              <a:rPr lang="sv-SE" sz="1600" dirty="0"/>
              <a:t>grader/10 sek</a:t>
            </a:r>
          </a:p>
          <a:p>
            <a:r>
              <a:rPr lang="sv-SE" sz="1600" dirty="0"/>
              <a:t>Egendrivning framåt 	</a:t>
            </a:r>
            <a:r>
              <a:rPr lang="sv-SE" sz="1600" dirty="0" smtClean="0"/>
              <a:t>	4 </a:t>
            </a:r>
            <a:r>
              <a:rPr lang="sv-SE" sz="1600" dirty="0"/>
              <a:t>m/sek – 11 km/t</a:t>
            </a:r>
          </a:p>
          <a:p>
            <a:r>
              <a:rPr lang="sv-SE" sz="1600" dirty="0"/>
              <a:t>Sjunkhastighet ber. på kroppsvikt </a:t>
            </a:r>
            <a:r>
              <a:rPr lang="sv-SE" sz="1600" dirty="0" smtClean="0"/>
              <a:t>	5-7 </a:t>
            </a:r>
            <a:r>
              <a:rPr lang="sv-SE" sz="1600" dirty="0"/>
              <a:t>m/sek – 20-25 km/t</a:t>
            </a:r>
          </a:p>
        </p:txBody>
      </p:sp>
      <p:sp>
        <p:nvSpPr>
          <p:cNvPr id="3" name="Rektangel 2"/>
          <p:cNvSpPr/>
          <p:nvPr/>
        </p:nvSpPr>
        <p:spPr>
          <a:xfrm>
            <a:off x="2339752" y="3481688"/>
            <a:ext cx="2952328" cy="2031325"/>
          </a:xfrm>
          <a:prstGeom prst="rect">
            <a:avLst/>
          </a:prstGeom>
        </p:spPr>
        <p:txBody>
          <a:bodyPr wrap="square">
            <a:spAutoFit/>
          </a:bodyPr>
          <a:lstStyle/>
          <a:p>
            <a:r>
              <a:rPr lang="sv-SE" i="1" dirty="0">
                <a:latin typeface="Calibri" panose="020F0502020204030204" pitchFamily="34" charset="0"/>
                <a:cs typeface="Calibri" panose="020F0502020204030204" pitchFamily="34" charset="0"/>
              </a:rPr>
              <a:t>Fallskärmens huvuddelar är uppifrån:</a:t>
            </a:r>
          </a:p>
          <a:p>
            <a:r>
              <a:rPr lang="sv-SE" i="1" dirty="0">
                <a:latin typeface="Calibri" panose="020F0502020204030204" pitchFamily="34" charset="0"/>
                <a:cs typeface="Calibri" panose="020F0502020204030204" pitchFamily="34" charset="0"/>
              </a:rPr>
              <a:t>Pilotskärm med fjäder. </a:t>
            </a:r>
          </a:p>
          <a:p>
            <a:r>
              <a:rPr lang="sv-SE" i="1" dirty="0">
                <a:latin typeface="Calibri" panose="020F0502020204030204" pitchFamily="34" charset="0"/>
                <a:cs typeface="Calibri" panose="020F0502020204030204" pitchFamily="34" charset="0"/>
              </a:rPr>
              <a:t>Kalott</a:t>
            </a:r>
          </a:p>
          <a:p>
            <a:r>
              <a:rPr lang="sv-SE" i="1" dirty="0">
                <a:latin typeface="Calibri" panose="020F0502020204030204" pitchFamily="34" charset="0"/>
                <a:cs typeface="Calibri" panose="020F0502020204030204" pitchFamily="34" charset="0"/>
              </a:rPr>
              <a:t>Bärlinor</a:t>
            </a:r>
          </a:p>
          <a:p>
            <a:r>
              <a:rPr lang="sv-SE" i="1" dirty="0">
                <a:latin typeface="Calibri" panose="020F0502020204030204" pitchFamily="34" charset="0"/>
                <a:cs typeface="Calibri" panose="020F0502020204030204" pitchFamily="34" charset="0"/>
              </a:rPr>
              <a:t>Bärremmar</a:t>
            </a:r>
          </a:p>
          <a:p>
            <a:r>
              <a:rPr lang="sv-SE" i="1" dirty="0">
                <a:latin typeface="Calibri" panose="020F0502020204030204" pitchFamily="34" charset="0"/>
                <a:cs typeface="Calibri" panose="020F0502020204030204" pitchFamily="34" charset="0"/>
              </a:rPr>
              <a:t>Sele</a:t>
            </a:r>
          </a:p>
        </p:txBody>
      </p:sp>
      <p:sp>
        <p:nvSpPr>
          <p:cNvPr id="4" name="Rektangel 3"/>
          <p:cNvSpPr/>
          <p:nvPr/>
        </p:nvSpPr>
        <p:spPr>
          <a:xfrm>
            <a:off x="407740" y="2614300"/>
            <a:ext cx="5100364" cy="738664"/>
          </a:xfrm>
          <a:prstGeom prst="rect">
            <a:avLst/>
          </a:prstGeom>
        </p:spPr>
        <p:txBody>
          <a:bodyPr wrap="square">
            <a:spAutoFit/>
          </a:bodyPr>
          <a:lstStyle/>
          <a:p>
            <a:r>
              <a:rPr lang="sv-SE" sz="1400" i="1" dirty="0">
                <a:latin typeface="Calibri" panose="020F0502020204030204" pitchFamily="34" charset="0"/>
                <a:cs typeface="Calibri" panose="020F0502020204030204" pitchFamily="34" charset="0"/>
              </a:rPr>
              <a:t>Dessa specifikationer är i stort sätt lika för alla fabrikat, men för att få exakta uppgifter för respektive fallskärm, se respektive skärms manual.</a:t>
            </a:r>
          </a:p>
        </p:txBody>
      </p:sp>
    </p:spTree>
    <p:extLst>
      <p:ext uri="{BB962C8B-B14F-4D97-AF65-F5344CB8AC3E}">
        <p14:creationId xmlns:p14="http://schemas.microsoft.com/office/powerpoint/2010/main" val="1524795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ktangel 1"/>
          <p:cNvSpPr/>
          <p:nvPr/>
        </p:nvSpPr>
        <p:spPr>
          <a:xfrm>
            <a:off x="3321175" y="548680"/>
            <a:ext cx="2501647" cy="369332"/>
          </a:xfrm>
          <a:prstGeom prst="rect">
            <a:avLst/>
          </a:prstGeom>
        </p:spPr>
        <p:txBody>
          <a:bodyPr wrap="none">
            <a:spAutoFit/>
          </a:bodyPr>
          <a:lstStyle/>
          <a:p>
            <a:r>
              <a:rPr lang="sv-SE" b="1" dirty="0"/>
              <a:t>Tillpassning av selen</a:t>
            </a:r>
            <a:endParaRPr lang="sv-SE" dirty="0"/>
          </a:p>
        </p:txBody>
      </p:sp>
      <p:sp>
        <p:nvSpPr>
          <p:cNvPr id="3" name="Rektangel 2"/>
          <p:cNvSpPr/>
          <p:nvPr/>
        </p:nvSpPr>
        <p:spPr>
          <a:xfrm>
            <a:off x="288032" y="1403688"/>
            <a:ext cx="4572000" cy="2862322"/>
          </a:xfrm>
          <a:prstGeom prst="rect">
            <a:avLst/>
          </a:prstGeom>
        </p:spPr>
        <p:txBody>
          <a:bodyPr>
            <a:spAutoFit/>
          </a:bodyPr>
          <a:lstStyle/>
          <a:p>
            <a:r>
              <a:rPr lang="sv-SE" dirty="0"/>
              <a:t>Det är viktigt att fallskärmsselen tillpassas ordentligt. Benremmar och bröstremmar måste dras åt ordentligt. </a:t>
            </a:r>
            <a:endParaRPr lang="sv-SE" dirty="0" smtClean="0"/>
          </a:p>
          <a:p>
            <a:endParaRPr lang="sv-SE" dirty="0"/>
          </a:p>
          <a:p>
            <a:r>
              <a:rPr lang="sv-SE" dirty="0" smtClean="0"/>
              <a:t>Ett </a:t>
            </a:r>
            <a:r>
              <a:rPr lang="sv-SE" dirty="0"/>
              <a:t>hopp med dåligt tillpassad sele medför lätt allvarliga personskador, främst i ansiktet då bröstremmen glider upp. </a:t>
            </a:r>
            <a:endParaRPr lang="sv-SE" dirty="0" smtClean="0"/>
          </a:p>
          <a:p>
            <a:endParaRPr lang="sv-SE" dirty="0"/>
          </a:p>
          <a:p>
            <a:r>
              <a:rPr lang="sv-SE" dirty="0" smtClean="0"/>
              <a:t>Selen </a:t>
            </a:r>
            <a:r>
              <a:rPr lang="sv-SE" dirty="0"/>
              <a:t>är relativt lätt att justera för olika kroppsstorlekar.</a:t>
            </a:r>
          </a:p>
        </p:txBody>
      </p:sp>
      <p:pic>
        <p:nvPicPr>
          <p:cNvPr id="6146" name="Picture 2" descr="Fallskar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1" y="1178665"/>
            <a:ext cx="3926927"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3"/>
          <p:cNvSpPr/>
          <p:nvPr/>
        </p:nvSpPr>
        <p:spPr>
          <a:xfrm>
            <a:off x="1475656" y="4504721"/>
            <a:ext cx="6480720" cy="923330"/>
          </a:xfrm>
          <a:prstGeom prst="rect">
            <a:avLst/>
          </a:prstGeom>
        </p:spPr>
        <p:txBody>
          <a:bodyPr wrap="square">
            <a:spAutoFit/>
          </a:bodyPr>
          <a:lstStyle/>
          <a:p>
            <a:r>
              <a:rPr lang="sv-SE" dirty="0">
                <a:solidFill>
                  <a:srgbClr val="002060"/>
                </a:solidFill>
              </a:rPr>
              <a:t>När du tillpassat selen och dragit åt remmarna, kontrollera var och hur utlösningshandtaget sitter.</a:t>
            </a:r>
          </a:p>
          <a:p>
            <a:r>
              <a:rPr lang="sv-SE" b="1" dirty="0">
                <a:solidFill>
                  <a:srgbClr val="002060"/>
                </a:solidFill>
              </a:rPr>
              <a:t>Du ska ”alltid titta” på handtaget när du tar tag i det. </a:t>
            </a:r>
            <a:endParaRPr lang="sv-SE" dirty="0">
              <a:solidFill>
                <a:srgbClr val="002060"/>
              </a:solidFill>
            </a:endParaRPr>
          </a:p>
        </p:txBody>
      </p:sp>
    </p:spTree>
    <p:extLst>
      <p:ext uri="{BB962C8B-B14F-4D97-AF65-F5344CB8AC3E}">
        <p14:creationId xmlns:p14="http://schemas.microsoft.com/office/powerpoint/2010/main" val="118187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ktangel 1"/>
          <p:cNvSpPr/>
          <p:nvPr/>
        </p:nvSpPr>
        <p:spPr>
          <a:xfrm>
            <a:off x="683568" y="188640"/>
            <a:ext cx="7920880" cy="461665"/>
          </a:xfrm>
          <a:prstGeom prst="rect">
            <a:avLst/>
          </a:prstGeom>
        </p:spPr>
        <p:txBody>
          <a:bodyPr wrap="square">
            <a:spAutoFit/>
          </a:bodyPr>
          <a:lstStyle/>
          <a:p>
            <a:r>
              <a:rPr lang="sv-SE" sz="2400" b="1" dirty="0" smtClean="0"/>
              <a:t>Nödurstigning</a:t>
            </a:r>
            <a:r>
              <a:rPr lang="sv-SE" sz="2400" dirty="0"/>
              <a:t> </a:t>
            </a:r>
            <a:r>
              <a:rPr lang="sv-SE" sz="2400" dirty="0" smtClean="0"/>
              <a:t>- </a:t>
            </a:r>
            <a:r>
              <a:rPr lang="sv-SE" b="1" dirty="0" smtClean="0"/>
              <a:t>Råd </a:t>
            </a:r>
            <a:r>
              <a:rPr lang="sv-SE" b="1" dirty="0"/>
              <a:t>vid fallskärmsutsprång</a:t>
            </a:r>
            <a:endParaRPr lang="sv-SE" dirty="0"/>
          </a:p>
        </p:txBody>
      </p:sp>
      <p:sp>
        <p:nvSpPr>
          <p:cNvPr id="3" name="Rektangel 2"/>
          <p:cNvSpPr/>
          <p:nvPr/>
        </p:nvSpPr>
        <p:spPr>
          <a:xfrm>
            <a:off x="539552" y="1019314"/>
            <a:ext cx="8064896" cy="1200329"/>
          </a:xfrm>
          <a:prstGeom prst="rect">
            <a:avLst/>
          </a:prstGeom>
        </p:spPr>
        <p:txBody>
          <a:bodyPr wrap="square">
            <a:spAutoFit/>
          </a:bodyPr>
          <a:lstStyle/>
          <a:p>
            <a:r>
              <a:rPr lang="sv-SE" dirty="0"/>
              <a:t>Man kan inte på ett definitivt sätt beskriva hur man tar sig ur ett flygplan vid nödhopp. Flygplanets rörelser och läge kan variera kraftigt. Generellt gäller, att man </a:t>
            </a:r>
            <a:r>
              <a:rPr lang="sv-SE" b="1" dirty="0"/>
              <a:t>alltid ska fälla huven innan man lösgör sig från fastbindningsremmarna.</a:t>
            </a:r>
            <a:r>
              <a:rPr lang="sv-SE" dirty="0"/>
              <a:t> </a:t>
            </a:r>
          </a:p>
        </p:txBody>
      </p:sp>
      <p:sp>
        <p:nvSpPr>
          <p:cNvPr id="4" name="Rektangel 3"/>
          <p:cNvSpPr/>
          <p:nvPr/>
        </p:nvSpPr>
        <p:spPr>
          <a:xfrm>
            <a:off x="565845" y="3101056"/>
            <a:ext cx="4443561" cy="1754326"/>
          </a:xfrm>
          <a:prstGeom prst="rect">
            <a:avLst/>
          </a:prstGeom>
        </p:spPr>
        <p:txBody>
          <a:bodyPr wrap="square">
            <a:spAutoFit/>
          </a:bodyPr>
          <a:lstStyle/>
          <a:p>
            <a:r>
              <a:rPr lang="sv-SE" dirty="0"/>
              <a:t>Vid uthoppet skall högra handen vara lagd på utlösningshandtaget</a:t>
            </a:r>
            <a:r>
              <a:rPr lang="sv-SE" b="1" dirty="0"/>
              <a:t>. </a:t>
            </a:r>
            <a:endParaRPr lang="sv-SE" b="1" dirty="0" smtClean="0"/>
          </a:p>
          <a:p>
            <a:endParaRPr lang="sv-SE" b="1" dirty="0"/>
          </a:p>
          <a:p>
            <a:r>
              <a:rPr lang="sv-SE" b="1" dirty="0" smtClean="0"/>
              <a:t>Titta </a:t>
            </a:r>
            <a:r>
              <a:rPr lang="sv-SE" b="1" dirty="0"/>
              <a:t>på handtaget när du tar tag i det. </a:t>
            </a:r>
            <a:r>
              <a:rPr lang="sv-SE" dirty="0"/>
              <a:t>Utlösningen sker genom ett </a:t>
            </a:r>
            <a:r>
              <a:rPr lang="sv-SE" b="1" dirty="0"/>
              <a:t>kraftigt ryck </a:t>
            </a:r>
            <a:r>
              <a:rPr lang="sv-SE" dirty="0"/>
              <a:t>i utlösningshandtaget i vajerns riktning.</a:t>
            </a:r>
          </a:p>
        </p:txBody>
      </p:sp>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5215" y="1913759"/>
            <a:ext cx="2793250" cy="3742955"/>
          </a:xfrm>
          <a:prstGeom prst="rect">
            <a:avLst/>
          </a:prstGeom>
        </p:spPr>
      </p:pic>
    </p:spTree>
    <p:extLst>
      <p:ext uri="{BB962C8B-B14F-4D97-AF65-F5344CB8AC3E}">
        <p14:creationId xmlns:p14="http://schemas.microsoft.com/office/powerpoint/2010/main" val="4046871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35" y="188639"/>
            <a:ext cx="5606902" cy="3728817"/>
          </a:xfrm>
          <a:prstGeom prst="rect">
            <a:avLst/>
          </a:prstGeom>
        </p:spPr>
      </p:pic>
      <p:sp>
        <p:nvSpPr>
          <p:cNvPr id="6" name="Rektangel 5"/>
          <p:cNvSpPr/>
          <p:nvPr/>
        </p:nvSpPr>
        <p:spPr>
          <a:xfrm>
            <a:off x="486991" y="3127016"/>
            <a:ext cx="4013001" cy="2664296"/>
          </a:xfrm>
          <a:prstGeom prst="rect">
            <a:avLst/>
          </a:prstGeom>
          <a:solidFill>
            <a:srgbClr val="F3FEB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p:cNvSpPr/>
          <p:nvPr/>
        </p:nvSpPr>
        <p:spPr>
          <a:xfrm>
            <a:off x="486991" y="3330303"/>
            <a:ext cx="3961357" cy="2308324"/>
          </a:xfrm>
          <a:prstGeom prst="rect">
            <a:avLst/>
          </a:prstGeom>
        </p:spPr>
        <p:txBody>
          <a:bodyPr wrap="square">
            <a:spAutoFit/>
          </a:bodyPr>
          <a:lstStyle/>
          <a:p>
            <a:r>
              <a:rPr lang="sv-SE" b="1" i="1" dirty="0"/>
              <a:t>Nödurstigning – förfarande:</a:t>
            </a:r>
            <a:endParaRPr lang="sv-SE" dirty="0"/>
          </a:p>
          <a:p>
            <a:r>
              <a:rPr lang="sv-SE" b="1" i="1" dirty="0"/>
              <a:t> </a:t>
            </a:r>
            <a:endParaRPr lang="sv-SE" dirty="0"/>
          </a:p>
          <a:p>
            <a:pPr marL="285750" lvl="0" indent="-285750">
              <a:buFont typeface="Wingdings" panose="05000000000000000000" pitchFamily="2" charset="2"/>
              <a:buChar char="Ø"/>
            </a:pPr>
            <a:r>
              <a:rPr lang="sv-SE" b="1" i="1" dirty="0" err="1"/>
              <a:t>nödfäll</a:t>
            </a:r>
            <a:r>
              <a:rPr lang="sv-SE" b="1" i="1" dirty="0"/>
              <a:t> huven</a:t>
            </a:r>
            <a:endParaRPr lang="sv-SE" dirty="0"/>
          </a:p>
          <a:p>
            <a:pPr marL="285750" lvl="0" indent="-285750">
              <a:buFont typeface="Wingdings" panose="05000000000000000000" pitchFamily="2" charset="2"/>
              <a:buChar char="Ø"/>
            </a:pPr>
            <a:r>
              <a:rPr lang="sv-SE" b="1" i="1" dirty="0"/>
              <a:t>lossa fastbindningsremmarna</a:t>
            </a:r>
            <a:endParaRPr lang="sv-SE" dirty="0"/>
          </a:p>
          <a:p>
            <a:pPr marL="285750" lvl="0" indent="-285750">
              <a:buFont typeface="Wingdings" panose="05000000000000000000" pitchFamily="2" charset="2"/>
              <a:buChar char="Ø"/>
            </a:pPr>
            <a:r>
              <a:rPr lang="sv-SE" b="1" i="1" dirty="0"/>
              <a:t>ta sig ur flygplanet</a:t>
            </a:r>
            <a:endParaRPr lang="sv-SE" dirty="0"/>
          </a:p>
          <a:p>
            <a:pPr marL="285750" lvl="0" indent="-285750">
              <a:buFont typeface="Wingdings" panose="05000000000000000000" pitchFamily="2" charset="2"/>
              <a:buChar char="Ø"/>
            </a:pPr>
            <a:r>
              <a:rPr lang="sv-SE" b="1" i="1" dirty="0"/>
              <a:t>titta på utlösningshandtaget</a:t>
            </a:r>
            <a:endParaRPr lang="sv-SE" dirty="0"/>
          </a:p>
          <a:p>
            <a:pPr marL="285750" lvl="0" indent="-285750">
              <a:buFont typeface="Wingdings" panose="05000000000000000000" pitchFamily="2" charset="2"/>
              <a:buChar char="Ø"/>
            </a:pPr>
            <a:r>
              <a:rPr lang="sv-SE" b="1" i="1" dirty="0"/>
              <a:t>utlös fallskärmen så fort du </a:t>
            </a:r>
            <a:endParaRPr lang="sv-SE" b="1" i="1" dirty="0" smtClean="0"/>
          </a:p>
          <a:p>
            <a:pPr lvl="0"/>
            <a:r>
              <a:rPr lang="sv-SE" b="1" i="1" dirty="0" smtClean="0"/>
              <a:t>     kommit </a:t>
            </a:r>
            <a:r>
              <a:rPr lang="sv-SE" b="1" i="1" dirty="0"/>
              <a:t>ur flygplanet</a:t>
            </a:r>
            <a:endParaRPr lang="sv-SE" dirty="0"/>
          </a:p>
        </p:txBody>
      </p:sp>
      <p:pic>
        <p:nvPicPr>
          <p:cNvPr id="3" name="Bildobjekt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2" y="2673614"/>
            <a:ext cx="4526655" cy="3010410"/>
          </a:xfrm>
          <a:prstGeom prst="rect">
            <a:avLst/>
          </a:prstGeom>
        </p:spPr>
      </p:pic>
      <p:pic>
        <p:nvPicPr>
          <p:cNvPr id="4" name="Bildobjekt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0032" y="188638"/>
            <a:ext cx="3592569" cy="2667025"/>
          </a:xfrm>
          <a:prstGeom prst="rect">
            <a:avLst/>
          </a:prstGeom>
        </p:spPr>
      </p:pic>
      <p:sp>
        <p:nvSpPr>
          <p:cNvPr id="5" name="Rektangel 4"/>
          <p:cNvSpPr/>
          <p:nvPr/>
        </p:nvSpPr>
        <p:spPr>
          <a:xfrm>
            <a:off x="6839744" y="4459164"/>
            <a:ext cx="2304256" cy="954107"/>
          </a:xfrm>
          <a:prstGeom prst="rect">
            <a:avLst/>
          </a:prstGeom>
        </p:spPr>
        <p:txBody>
          <a:bodyPr wrap="square">
            <a:spAutoFit/>
          </a:bodyPr>
          <a:lstStyle/>
          <a:p>
            <a:r>
              <a:rPr lang="sv-SE" sz="1400" i="1" dirty="0">
                <a:latin typeface="Calibri" panose="020F0502020204030204" pitchFamily="34" charset="0"/>
                <a:cs typeface="Calibri" panose="020F0502020204030204" pitchFamily="34" charset="0"/>
              </a:rPr>
              <a:t>Utlös inte fallskärmen förrän du gått fri från bakomliggande delar av flygplanet.</a:t>
            </a:r>
          </a:p>
        </p:txBody>
      </p:sp>
    </p:spTree>
    <p:extLst>
      <p:ext uri="{BB962C8B-B14F-4D97-AF65-F5344CB8AC3E}">
        <p14:creationId xmlns:p14="http://schemas.microsoft.com/office/powerpoint/2010/main" val="2367149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https://encrypted-tbn0.gstatic.com/images?q=tbn:ANd9GcQVRxsqm5sXG0jBK1-jZj5MNVs8Hu_oN0tveWP0pCgHFlACPk2H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88640"/>
            <a:ext cx="2352897" cy="2968166"/>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539552" y="2564904"/>
            <a:ext cx="7848872" cy="2862322"/>
          </a:xfrm>
          <a:prstGeom prst="rect">
            <a:avLst/>
          </a:prstGeom>
        </p:spPr>
        <p:txBody>
          <a:bodyPr wrap="square">
            <a:spAutoFit/>
          </a:bodyPr>
          <a:lstStyle/>
          <a:p>
            <a:r>
              <a:rPr lang="sv-SE" b="1" dirty="0"/>
              <a:t>Under kalotten</a:t>
            </a:r>
            <a:endParaRPr lang="sv-SE" dirty="0"/>
          </a:p>
          <a:p>
            <a:r>
              <a:rPr lang="sv-SE" dirty="0"/>
              <a:t> </a:t>
            </a:r>
          </a:p>
          <a:p>
            <a:r>
              <a:rPr lang="sv-SE" dirty="0"/>
              <a:t>Under nedfärden är det bra om man kan konstatera åt vilket håll man driver. Försök att räkna ut var du kommer att landa. </a:t>
            </a:r>
            <a:endParaRPr lang="sv-SE" dirty="0" smtClean="0"/>
          </a:p>
          <a:p>
            <a:endParaRPr lang="sv-SE" dirty="0"/>
          </a:p>
          <a:p>
            <a:r>
              <a:rPr lang="sv-SE" dirty="0" smtClean="0"/>
              <a:t>Om </a:t>
            </a:r>
            <a:r>
              <a:rPr lang="sv-SE" dirty="0"/>
              <a:t>du tidigt inser att du kommer att landa på ett olämpligt ställe, styr om möjligt fallskärmen till ett bättre ställe. Hur mycket du kan förflytta dig beror självfallet på hur mycket det blåser och vilken höjd du har. Var inte rädd att dra ordentligt i styrlinorna, fallskärmen är stabil och pendlar bara lite när du svänger.</a:t>
            </a:r>
          </a:p>
        </p:txBody>
      </p:sp>
    </p:spTree>
    <p:extLst>
      <p:ext uri="{BB962C8B-B14F-4D97-AF65-F5344CB8AC3E}">
        <p14:creationId xmlns:p14="http://schemas.microsoft.com/office/powerpoint/2010/main" val="3857045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formgivning">
  <a:themeElements>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30820</TotalTime>
  <Words>2255</Words>
  <Application>Microsoft Office PowerPoint</Application>
  <PresentationFormat>Bildspel på skärmen (4:3)</PresentationFormat>
  <Paragraphs>247</Paragraphs>
  <Slides>22</Slides>
  <Notes>21</Notes>
  <HiddenSlides>0</HiddenSlides>
  <MMClips>0</MMClips>
  <ScaleCrop>false</ScaleCrop>
  <HeadingPairs>
    <vt:vector size="6" baseType="variant">
      <vt:variant>
        <vt:lpstr>Tema</vt:lpstr>
      </vt:variant>
      <vt:variant>
        <vt:i4>1</vt:i4>
      </vt:variant>
      <vt:variant>
        <vt:lpstr>Serverprogram för OLE-inbäddning</vt:lpstr>
      </vt:variant>
      <vt:variant>
        <vt:i4>1</vt:i4>
      </vt:variant>
      <vt:variant>
        <vt:lpstr>Bildrubriker</vt:lpstr>
      </vt:variant>
      <vt:variant>
        <vt:i4>22</vt:i4>
      </vt:variant>
    </vt:vector>
  </HeadingPairs>
  <TitlesOfParts>
    <vt:vector size="24" baseType="lpstr">
      <vt:lpstr>Standardformgivning</vt:lpstr>
      <vt:lpstr>Photo Editor-foto</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Segelflyget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Segelflyget organisation och verksamhet 04</dc:title>
  <dc:creator>Henrik</dc:creator>
  <cp:lastModifiedBy>Henrik Svensson</cp:lastModifiedBy>
  <cp:revision>212</cp:revision>
  <dcterms:created xsi:type="dcterms:W3CDTF">2002-11-24T11:41:31Z</dcterms:created>
  <dcterms:modified xsi:type="dcterms:W3CDTF">2016-04-15T14:04:24Z</dcterms:modified>
</cp:coreProperties>
</file>