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6" r:id="rId2"/>
    <p:sldId id="319" r:id="rId3"/>
    <p:sldId id="329" r:id="rId4"/>
    <p:sldId id="330" r:id="rId5"/>
    <p:sldId id="331" r:id="rId6"/>
    <p:sldId id="332" r:id="rId7"/>
    <p:sldId id="327" r:id="rId8"/>
    <p:sldId id="328" r:id="rId9"/>
    <p:sldId id="318" r:id="rId10"/>
    <p:sldId id="317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33" r:id="rId19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FFFFCC"/>
    <a:srgbClr val="E3DCF0"/>
    <a:srgbClr val="CCCC00"/>
    <a:srgbClr val="66FF33"/>
    <a:srgbClr val="FFFF00"/>
    <a:srgbClr val="02A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0291" autoAdjust="0"/>
  </p:normalViewPr>
  <p:slideViewPr>
    <p:cSldViewPr>
      <p:cViewPr>
        <p:scale>
          <a:sx n="100" d="100"/>
          <a:sy n="100" d="100"/>
        </p:scale>
        <p:origin x="-3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5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GB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GB" dirty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968"/>
            <a:ext cx="2946275" cy="49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GB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9968"/>
            <a:ext cx="2946275" cy="49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1D61945-E42F-4FA0-A6AB-D9C58F0EB7C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29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sv-S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sv-SE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4136"/>
            <a:ext cx="5439987" cy="446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968"/>
            <a:ext cx="2946275" cy="49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sv-S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968"/>
            <a:ext cx="2946275" cy="49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7" rIns="93174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4E7CAF37-F0DE-41BE-B39A-FF853F60F7E1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437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Flyg säkert 2</a:t>
            </a:r>
            <a:r>
              <a:rPr lang="sv-SE" baseline="0" dirty="0" smtClean="0"/>
              <a:t> – </a:t>
            </a:r>
            <a:r>
              <a:rPr lang="sv-SE" sz="1200" i="1" dirty="0" smtClean="0">
                <a:solidFill>
                  <a:schemeClr val="accent2"/>
                </a:solidFill>
                <a:latin typeface="Arial Rounded MT Bold" pitchFamily="34" charset="0"/>
              </a:rPr>
              <a:t>Provlektioner </a:t>
            </a:r>
            <a:r>
              <a:rPr lang="sv-SE" sz="1200" i="1" baseline="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sv-SE" sz="1200" i="1" dirty="0" smtClean="0">
                <a:solidFill>
                  <a:schemeClr val="accent2"/>
                </a:solidFill>
                <a:latin typeface="Arial Rounded MT Bold" pitchFamily="34" charset="0"/>
              </a:rPr>
              <a:t>med icke certifikatinnehavare - </a:t>
            </a:r>
            <a:r>
              <a:rPr lang="sv-SE" baseline="0" dirty="0" smtClean="0"/>
              <a:t>denna presentation behandlar Segelflygets krav för genomförande av provlektioner. Ingår som modul i flygsäkerhetsprogram.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CAF37-F0DE-41BE-B39A-FF853F60F7E1}" type="slidenum">
              <a:rPr lang="sv-SE" smtClean="0"/>
              <a:pPr/>
              <a:t>1</a:t>
            </a:fld>
            <a:endParaRPr lang="sv-S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Flyg säkert 2</a:t>
            </a:r>
            <a:r>
              <a:rPr lang="sv-SE" baseline="0" dirty="0" smtClean="0"/>
              <a:t> – </a:t>
            </a:r>
            <a:r>
              <a:rPr lang="sv-SE" sz="1200" i="1" dirty="0" smtClean="0">
                <a:solidFill>
                  <a:schemeClr val="accent2"/>
                </a:solidFill>
                <a:latin typeface="Arial Rounded MT Bold" pitchFamily="34" charset="0"/>
              </a:rPr>
              <a:t>Provlektioner </a:t>
            </a:r>
            <a:r>
              <a:rPr lang="sv-SE" sz="1200" i="1" baseline="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sv-SE" sz="1200" i="1" dirty="0" smtClean="0">
                <a:solidFill>
                  <a:schemeClr val="accent2"/>
                </a:solidFill>
                <a:latin typeface="Arial Rounded MT Bold" pitchFamily="34" charset="0"/>
              </a:rPr>
              <a:t>med icke certifikatinnehavare - </a:t>
            </a:r>
            <a:r>
              <a:rPr lang="sv-SE" baseline="0" dirty="0" smtClean="0"/>
              <a:t>denna presentation behandlar Segelflygets krav för genomförande av provlektioner. Ingår som modul i flygsäkerhetsprogram.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CAF37-F0DE-41BE-B39A-FF853F60F7E1}" type="slidenum">
              <a:rPr lang="sv-SE" smtClean="0"/>
              <a:pPr/>
              <a:t>2</a:t>
            </a:fld>
            <a:endParaRPr lang="sv-S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CAF37-F0DE-41BE-B39A-FF853F60F7E1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790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E2F7-03C6-435F-87C7-6FFF4B423EC8}" type="slidenum">
              <a:rPr lang="sv-SE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 rot="6301372">
            <a:off x="611188" y="2133600"/>
            <a:ext cx="8229600" cy="4525963"/>
          </a:xfrm>
        </p:spPr>
        <p:txBody>
          <a:bodyPr vert="eaVert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756C8-8D6E-443A-95C9-24A0260004B1}" type="slidenum">
              <a:rPr lang="sv-SE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45288" y="274638"/>
            <a:ext cx="2095500" cy="6384925"/>
          </a:xfrm>
        </p:spPr>
        <p:txBody>
          <a:bodyPr vert="eaVer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5688" cy="63849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2D435-AA39-4F2B-ADC9-82E8864554A9}" type="slidenum">
              <a:rPr lang="sv-SE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85866-4149-4E6C-9F35-F3A88B3DEE87}" type="slidenum">
              <a:rPr lang="sv-SE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E2387-50CE-497B-8815-F1B8264B7D63}" type="slidenum">
              <a:rPr lang="sv-SE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11188" y="2133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02188" y="2133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FD66A-E268-4B20-8577-E64B57CA6A3C}" type="slidenum">
              <a:rPr lang="sv-SE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9EF31-F546-46AE-96D4-C1E812AAD855}" type="slidenum">
              <a:rPr lang="sv-SE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3F483-7FF6-49AF-B2D6-6568821F2879}" type="slidenum">
              <a:rPr lang="sv-SE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30AE3-E33B-4445-ADD9-ADD02602B1A5}" type="slidenum">
              <a:rPr lang="sv-SE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63888" y="18864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7D3CD-6E31-4EE6-B636-FC276CF3E81F}" type="slidenum">
              <a:rPr lang="sv-SE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14348" y="485776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733A1-1C42-4395-823F-3B98EE277A47}" type="slidenum">
              <a:rPr lang="sv-SE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alpha val="63000"/>
              </a:schemeClr>
            </a:gs>
            <a:gs pos="10000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133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v-S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560E8A-A121-4A2F-A8F4-98286FF6D51C}" type="slidenum">
              <a:rPr lang="sv-SE"/>
              <a:pPr/>
              <a:t>‹#›</a:t>
            </a:fld>
            <a:endParaRPr lang="sv-SE" dirty="0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403350" y="5446713"/>
          <a:ext cx="2160588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hoto Editor-foto" r:id="rId14" imgW="10666667" imgH="6961905" progId="">
                  <p:embed/>
                </p:oleObj>
              </mc:Choice>
              <mc:Fallback>
                <p:oleObj name="Photo Editor-foto" r:id="rId14" imgW="10666667" imgH="6961905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446713"/>
                        <a:ext cx="2160588" cy="141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323850" y="5949950"/>
            <a:ext cx="11525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 dirty="0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3492500" y="5949950"/>
            <a:ext cx="2592388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 dirty="0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7668344" y="5949950"/>
            <a:ext cx="791444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 dirty="0"/>
          </a:p>
        </p:txBody>
      </p:sp>
      <p:sp>
        <p:nvSpPr>
          <p:cNvPr id="1037" name="WordArt 13"/>
          <p:cNvSpPr>
            <a:spLocks noChangeArrowheads="1" noChangeShapeType="1" noTextEdit="1"/>
          </p:cNvSpPr>
          <p:nvPr userDrawn="1"/>
        </p:nvSpPr>
        <p:spPr bwMode="auto">
          <a:xfrm>
            <a:off x="6156325" y="5734050"/>
            <a:ext cx="1440011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727"/>
              </a:avLst>
            </a:prstTxWarp>
          </a:bodyPr>
          <a:lstStyle/>
          <a:p>
            <a:pPr algn="ctr"/>
            <a:r>
              <a:rPr lang="sv-SE" sz="10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ambria"/>
              </a:rPr>
              <a:t>flyg säkert 2</a:t>
            </a:r>
            <a:endParaRPr lang="sv-SE" sz="1000" i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ambr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000364" y="285728"/>
            <a:ext cx="3672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i="1" dirty="0" smtClean="0">
                <a:solidFill>
                  <a:schemeClr val="accent2"/>
                </a:solidFill>
                <a:latin typeface="Arial Rounded MT Bold" pitchFamily="34" charset="0"/>
              </a:rPr>
              <a:t>Flyg säkert 2</a:t>
            </a:r>
            <a:endParaRPr lang="sv-SE" sz="4400" i="1" dirty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71471" y="1862642"/>
            <a:ext cx="1714512" cy="8572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/>
              <a:t>Attityder/</a:t>
            </a:r>
          </a:p>
          <a:p>
            <a:pPr algn="ctr"/>
            <a:r>
              <a:rPr lang="sv-SE" sz="2000" dirty="0" smtClean="0"/>
              <a:t>beteenden</a:t>
            </a:r>
            <a:endParaRPr lang="sv-SE" sz="2000" dirty="0"/>
          </a:p>
        </p:txBody>
      </p:sp>
      <p:sp>
        <p:nvSpPr>
          <p:cNvPr id="7" name="Rektangel 6"/>
          <p:cNvSpPr/>
          <p:nvPr/>
        </p:nvSpPr>
        <p:spPr>
          <a:xfrm>
            <a:off x="5163873" y="1681651"/>
            <a:ext cx="1714512" cy="8572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solidFill>
                  <a:srgbClr val="FFC000"/>
                </a:solidFill>
              </a:rPr>
              <a:t>Provlektioner</a:t>
            </a:r>
            <a:endParaRPr lang="sv-SE" sz="2000" dirty="0">
              <a:solidFill>
                <a:srgbClr val="FFC0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233174" y="2329388"/>
            <a:ext cx="1714512" cy="8572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/>
              <a:t>Utelandning</a:t>
            </a:r>
            <a:endParaRPr lang="sv-SE" sz="2000" dirty="0"/>
          </a:p>
        </p:txBody>
      </p:sp>
      <p:sp>
        <p:nvSpPr>
          <p:cNvPr id="9" name="Rektangel 8"/>
          <p:cNvSpPr/>
          <p:nvPr/>
        </p:nvSpPr>
        <p:spPr>
          <a:xfrm>
            <a:off x="7056499" y="3277483"/>
            <a:ext cx="1714512" cy="8572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/>
              <a:t>Kultur</a:t>
            </a:r>
            <a:endParaRPr lang="sv-SE" sz="2000" dirty="0"/>
          </a:p>
        </p:txBody>
      </p:sp>
      <p:sp>
        <p:nvSpPr>
          <p:cNvPr id="15" name="Nedåtböjd 14"/>
          <p:cNvSpPr/>
          <p:nvPr/>
        </p:nvSpPr>
        <p:spPr>
          <a:xfrm rot="906009">
            <a:off x="2353842" y="2202925"/>
            <a:ext cx="4445491" cy="1110182"/>
          </a:xfrm>
          <a:prstGeom prst="curvedDownArrow">
            <a:avLst>
              <a:gd name="adj1" fmla="val 21626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2051720" y="3057520"/>
            <a:ext cx="391722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i="1" dirty="0" smtClean="0">
                <a:latin typeface="Arial Narrow" pitchFamily="34" charset="0"/>
              </a:rPr>
              <a:t>Flygsäkerhetsprogram ”Flyg säkert 2”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ü"/>
            </a:pPr>
            <a:r>
              <a:rPr lang="sv-SE" i="1" dirty="0" smtClean="0">
                <a:latin typeface="Arial Narrow" pitchFamily="34" charset="0"/>
              </a:rPr>
              <a:t> </a:t>
            </a:r>
            <a:r>
              <a:rPr lang="sv-SE" sz="1600" i="1" dirty="0" smtClean="0">
                <a:latin typeface="Arial Narrow" pitchFamily="34" charset="0"/>
              </a:rPr>
              <a:t>Fokus på Attityder/beteenden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ü"/>
            </a:pPr>
            <a:r>
              <a:rPr lang="sv-SE" sz="1600" i="1" dirty="0">
                <a:latin typeface="Arial Narrow" pitchFamily="34" charset="0"/>
              </a:rPr>
              <a:t> </a:t>
            </a:r>
            <a:r>
              <a:rPr lang="sv-SE" sz="1600" i="1" dirty="0" smtClean="0">
                <a:latin typeface="Arial Narrow" pitchFamily="34" charset="0"/>
              </a:rPr>
              <a:t>Fokus på Nödurstigning/anv. av fallskärm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ü"/>
            </a:pPr>
            <a:r>
              <a:rPr lang="sv-SE" sz="1600" i="1" dirty="0" smtClean="0">
                <a:latin typeface="Arial Narrow" pitchFamily="34" charset="0"/>
              </a:rPr>
              <a:t> Fokus på ”prov-lektioner”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ü"/>
            </a:pPr>
            <a:r>
              <a:rPr lang="sv-SE" sz="1600" i="1" dirty="0" smtClean="0">
                <a:latin typeface="Arial Narrow" pitchFamily="34" charset="0"/>
              </a:rPr>
              <a:t> Fokus på utelandningar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ü"/>
            </a:pPr>
            <a:r>
              <a:rPr lang="sv-SE" sz="1600" i="1" dirty="0">
                <a:latin typeface="Arial Narrow" pitchFamily="34" charset="0"/>
              </a:rPr>
              <a:t> </a:t>
            </a:r>
            <a:r>
              <a:rPr lang="sv-SE" sz="1600" i="1" dirty="0" smtClean="0">
                <a:latin typeface="Arial Narrow" pitchFamily="34" charset="0"/>
              </a:rPr>
              <a:t>Fokus på SLG/SSG/TMG</a:t>
            </a:r>
          </a:p>
          <a:p>
            <a:pPr lvl="1">
              <a:buClr>
                <a:srgbClr val="FFFF00"/>
              </a:buClr>
            </a:pPr>
            <a:endParaRPr lang="sv-SE" sz="1600" i="1" dirty="0" smtClean="0">
              <a:latin typeface="Arial Narrow" pitchFamily="34" charset="0"/>
            </a:endParaRPr>
          </a:p>
          <a:p>
            <a:pPr>
              <a:buClr>
                <a:srgbClr val="FFFF00"/>
              </a:buClr>
            </a:pPr>
            <a:r>
              <a:rPr lang="sv-SE" sz="1600" i="1" dirty="0" smtClean="0">
                <a:latin typeface="Arial Narrow" pitchFamily="34" charset="0"/>
              </a:rPr>
              <a:t>Förstå bakomliggande orsaker till händelser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ü"/>
            </a:pPr>
            <a:r>
              <a:rPr lang="sv-SE" sz="1600" i="1" dirty="0" smtClean="0">
                <a:latin typeface="Arial Narrow" pitchFamily="34" charset="0"/>
              </a:rPr>
              <a:t> Flygsäkerhetskultur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ü"/>
            </a:pPr>
            <a:r>
              <a:rPr lang="sv-SE" sz="1600" i="1" dirty="0" smtClean="0">
                <a:latin typeface="Arial Narrow" pitchFamily="34" charset="0"/>
              </a:rPr>
              <a:t> Substandard/kultur</a:t>
            </a:r>
          </a:p>
        </p:txBody>
      </p:sp>
      <p:sp>
        <p:nvSpPr>
          <p:cNvPr id="13" name="Nedåtböjd 12"/>
          <p:cNvSpPr/>
          <p:nvPr/>
        </p:nvSpPr>
        <p:spPr>
          <a:xfrm rot="906009">
            <a:off x="2729315" y="2564341"/>
            <a:ext cx="5003156" cy="934858"/>
          </a:xfrm>
          <a:prstGeom prst="curvedDownArrow">
            <a:avLst>
              <a:gd name="adj1" fmla="val 21626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640483" y="1123923"/>
            <a:ext cx="1872208" cy="8572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/>
              <a:t>Nödurstigning/</a:t>
            </a:r>
          </a:p>
          <a:p>
            <a:pPr algn="ctr"/>
            <a:r>
              <a:rPr lang="sv-SE" sz="2000" dirty="0" smtClean="0"/>
              <a:t>fallskärm</a:t>
            </a:r>
            <a:endParaRPr lang="sv-SE" sz="2000" dirty="0"/>
          </a:p>
        </p:txBody>
      </p:sp>
      <p:sp>
        <p:nvSpPr>
          <p:cNvPr id="3" name="Rektangel 2"/>
          <p:cNvSpPr/>
          <p:nvPr/>
        </p:nvSpPr>
        <p:spPr>
          <a:xfrm>
            <a:off x="5796136" y="5013175"/>
            <a:ext cx="3029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r>
              <a:rPr lang="sv-SE" sz="1600" i="1" dirty="0" smtClean="0">
                <a:latin typeface="Arial Narrow" pitchFamily="34" charset="0"/>
              </a:rPr>
              <a:t>Välja egna moduler med intressanta flygsäkerhets områden</a:t>
            </a:r>
            <a:endParaRPr lang="sv-SE" sz="1600" i="1" dirty="0">
              <a:latin typeface="Arial Narrow" pitchFamily="34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691680" y="1071545"/>
            <a:ext cx="1714512" cy="8572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/>
              <a:t>SLG/</a:t>
            </a:r>
          </a:p>
          <a:p>
            <a:pPr algn="ctr"/>
            <a:r>
              <a:rPr lang="sv-SE" sz="2000" dirty="0" smtClean="0"/>
              <a:t>SSG/TMG</a:t>
            </a: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476672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provlektion skall genomföras i "bra väder", vilket kan beskrivas med att proveleven skall ha möjlighet att följa den första flygövningen med så bra horisontreferenser och så lugn luft som möjligt. 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Tänk </a:t>
            </a:r>
            <a:r>
              <a:rPr lang="sv-SE" dirty="0"/>
              <a:t>på att det skall vara en positiv upplevelse för proveleven att flyga segelflyg. Det är </a:t>
            </a:r>
            <a:r>
              <a:rPr lang="sv-SE" b="1" dirty="0"/>
              <a:t>inte</a:t>
            </a:r>
            <a:r>
              <a:rPr lang="sv-SE" dirty="0"/>
              <a:t> tillåtet att flyga avancerad flygning under en provlektion.</a:t>
            </a:r>
          </a:p>
        </p:txBody>
      </p:sp>
      <p:sp>
        <p:nvSpPr>
          <p:cNvPr id="3" name="Rektangel 2"/>
          <p:cNvSpPr/>
          <p:nvPr/>
        </p:nvSpPr>
        <p:spPr>
          <a:xfrm>
            <a:off x="467544" y="2636912"/>
            <a:ext cx="345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Generellt gäller att provlektionerna kan utföras i en vindstyrka upp till max 40 km/tim rakt i banan och max sidvindskomposant 20 km/tim. Betänk dock hur det fungerar med kytt mm lokalt vid den flygplats som flygningen genomförs på.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01" y="2348880"/>
            <a:ext cx="4588147" cy="32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124744"/>
            <a:ext cx="4248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Inför en provlektion förutsätts givetvis att läraren alltid kontrollerar att proveleven sitter på ett bra sätt och att ev. barlast skall sitta fast i ryggstöd eller sits</a:t>
            </a:r>
            <a:r>
              <a:rPr lang="sv-SE" sz="2000" dirty="0" smtClean="0"/>
              <a:t>.</a:t>
            </a:r>
          </a:p>
          <a:p>
            <a:endParaRPr lang="sv-SE" sz="2000" dirty="0" smtClean="0"/>
          </a:p>
          <a:p>
            <a:endParaRPr lang="sv-SE" sz="2000" dirty="0"/>
          </a:p>
          <a:p>
            <a:r>
              <a:rPr lang="sv-SE" sz="2000" dirty="0"/>
              <a:t>Läraren bör även se till att proveleven har ordentlig heltäckande klädsel, mössa, ordentliga skor som sitter stadigt på fötterna m.m.</a:t>
            </a:r>
          </a:p>
        </p:txBody>
      </p:sp>
      <p:pic>
        <p:nvPicPr>
          <p:cNvPr id="3" name="Picture 2" descr="\\SFA-SRV1\RedirectedFolders\Hensve\My Documents\My Pictures\Bilder flygsäkert 2\ASK-innan-start2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72" y="332656"/>
            <a:ext cx="42098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404664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Vidare ska läraren informera eleven om hur huven öppnas vid nödläge samt hur urstigning ur flygplanet ska kunna utföras, </a:t>
            </a:r>
            <a:endParaRPr lang="sv-SE" sz="2000" dirty="0" smtClean="0"/>
          </a:p>
          <a:p>
            <a:endParaRPr lang="sv-SE" sz="2000" dirty="0" smtClean="0"/>
          </a:p>
          <a:p>
            <a:endParaRPr lang="sv-SE" sz="2000" dirty="0"/>
          </a:p>
          <a:p>
            <a:endParaRPr lang="sv-SE" sz="2000" dirty="0"/>
          </a:p>
          <a:p>
            <a:r>
              <a:rPr lang="sv-SE" sz="2000" dirty="0" smtClean="0"/>
              <a:t>samt </a:t>
            </a:r>
            <a:r>
              <a:rPr lang="sv-SE" sz="2000" dirty="0"/>
              <a:t>instruerat </a:t>
            </a:r>
            <a:endParaRPr lang="sv-SE" sz="2000" dirty="0" smtClean="0"/>
          </a:p>
          <a:p>
            <a:r>
              <a:rPr lang="sv-SE" sz="2000" dirty="0" smtClean="0"/>
              <a:t>eleven </a:t>
            </a:r>
            <a:r>
              <a:rPr lang="sv-SE" sz="2000" dirty="0"/>
              <a:t>i </a:t>
            </a:r>
            <a:endParaRPr lang="sv-SE" sz="2000" dirty="0" smtClean="0"/>
          </a:p>
          <a:p>
            <a:r>
              <a:rPr lang="sv-SE" sz="2000" dirty="0" smtClean="0"/>
              <a:t>handhavande </a:t>
            </a:r>
          </a:p>
          <a:p>
            <a:r>
              <a:rPr lang="sv-SE" sz="2000" dirty="0" smtClean="0"/>
              <a:t>av fallskärm </a:t>
            </a:r>
          </a:p>
          <a:p>
            <a:r>
              <a:rPr lang="sv-SE" sz="2000" dirty="0" smtClean="0"/>
              <a:t>och </a:t>
            </a:r>
            <a:r>
              <a:rPr lang="sv-SE" sz="2000" dirty="0"/>
              <a:t>övrig </a:t>
            </a:r>
            <a:endParaRPr lang="sv-SE" sz="2000" dirty="0" smtClean="0"/>
          </a:p>
          <a:p>
            <a:r>
              <a:rPr lang="sv-SE" sz="2000" dirty="0" smtClean="0"/>
              <a:t>materiel </a:t>
            </a:r>
            <a:r>
              <a:rPr lang="sv-SE" sz="2000" dirty="0"/>
              <a:t>som </a:t>
            </a:r>
            <a:endParaRPr lang="sv-SE" sz="2000" dirty="0" smtClean="0"/>
          </a:p>
          <a:p>
            <a:r>
              <a:rPr lang="sv-SE" sz="2000" dirty="0" smtClean="0"/>
              <a:t>används </a:t>
            </a:r>
          </a:p>
          <a:p>
            <a:r>
              <a:rPr lang="sv-SE" sz="2000" dirty="0" smtClean="0"/>
              <a:t>vid </a:t>
            </a:r>
            <a:r>
              <a:rPr lang="sv-SE" sz="2000" dirty="0"/>
              <a:t>flygningarna.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8760"/>
            <a:ext cx="4716300" cy="4221088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260239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0027" y="318135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smtClean="0"/>
              <a:t>Genomförande</a:t>
            </a:r>
          </a:p>
          <a:p>
            <a:endParaRPr lang="sv-SE" sz="2000" dirty="0"/>
          </a:p>
          <a:p>
            <a:r>
              <a:rPr lang="sv-SE" sz="2000" dirty="0"/>
              <a:t>Provlektioner skall genomföras i godkänt DK-segelflygflygplan eller TMG med segelflyglärare/instruktör, steg 2- eller steg 3-tränare. Flygningen skall utföras enligt instruktionen i övning 1.</a:t>
            </a:r>
          </a:p>
          <a:p>
            <a:endParaRPr lang="sv-SE" sz="2000" dirty="0" smtClean="0"/>
          </a:p>
        </p:txBody>
      </p:sp>
      <p:pic>
        <p:nvPicPr>
          <p:cNvPr id="2050" name="Picture 2" descr="Bild_kontrolla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56" y="2564904"/>
            <a:ext cx="5040560" cy="290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6012160" y="2570406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Provlektionen kan delas upp i flera flygpass.</a:t>
            </a:r>
          </a:p>
        </p:txBody>
      </p:sp>
      <p:sp>
        <p:nvSpPr>
          <p:cNvPr id="5" name="Rektangel 4"/>
          <p:cNvSpPr/>
          <p:nvPr/>
        </p:nvSpPr>
        <p:spPr>
          <a:xfrm>
            <a:off x="6012160" y="4132262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Kommande sidor information om övn. 1 ur lärarhandboken.</a:t>
            </a:r>
            <a:endParaRPr lang="sv-SE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1018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7208425" cy="4865687"/>
          </a:xfrm>
          <a:prstGeom prst="rect">
            <a:avLst/>
          </a:prstGeom>
        </p:spPr>
      </p:pic>
      <p:pic>
        <p:nvPicPr>
          <p:cNvPr id="2050" name="Picture 2" descr="E:\Du flyger RDs org\Du Flyger\Du flyger figurer\Flyer\Flyer_sid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3816424" cy="30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6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7696157" cy="18002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8809724" cy="85419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4" y="2061989"/>
            <a:ext cx="720080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1213"/>
            <a:ext cx="7344816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74787" y="548680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smtClean="0"/>
              <a:t>Du som är stegtränare och önskar flyga med provelever under 2016:</a:t>
            </a:r>
          </a:p>
          <a:p>
            <a:endParaRPr lang="sv-SE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v-SE" sz="2000" dirty="0" smtClean="0"/>
              <a:t>Gör en lärar-PC med segelflyglärare omfattande övning 1</a:t>
            </a:r>
          </a:p>
          <a:p>
            <a:pPr lvl="0"/>
            <a:endParaRPr lang="sv-SE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000" dirty="0"/>
              <a:t>Du flyger lärar-PC enligt nationella krav med SEL som är godkänd för lärar-PC samt med nationell blankett S-90, blanketten skickas till Segelflyget. </a:t>
            </a:r>
            <a:r>
              <a:rPr lang="sv-SE" i="1" dirty="0"/>
              <a:t>(Kan mailas som skannad PDF till fcl@segelflyget.se</a:t>
            </a:r>
            <a:r>
              <a:rPr lang="sv-SE" i="1" dirty="0" smtClean="0"/>
              <a:t>)</a:t>
            </a:r>
            <a:endParaRPr lang="sv-SE" dirty="0" smtClean="0"/>
          </a:p>
          <a:p>
            <a:pPr lvl="0"/>
            <a:endParaRPr lang="sv-SE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v-SE" sz="2000" dirty="0" smtClean="0"/>
              <a:t>Segelflygchef </a:t>
            </a:r>
            <a:r>
              <a:rPr lang="sv-SE" sz="2000" dirty="0"/>
              <a:t>ska ansöka om steg-tränar licens på IdrottOnline </a:t>
            </a:r>
            <a:r>
              <a:rPr lang="sv-SE" sz="2000" dirty="0" smtClean="0"/>
              <a:t>licensmodul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sv-SE" sz="2000" dirty="0" smtClean="0"/>
          </a:p>
          <a:p>
            <a:pPr lvl="0"/>
            <a:endParaRPr lang="sv-S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sv-S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Kom ihåg att:</a:t>
            </a:r>
          </a:p>
          <a:p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Flygtid får tillgodoräknas fullt ut vid all flygning som tränare steg-2 och 3.</a:t>
            </a:r>
          </a:p>
          <a:p>
            <a:pPr lvl="0"/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16008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000364" y="285728"/>
            <a:ext cx="3672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i="1" dirty="0" smtClean="0">
                <a:solidFill>
                  <a:schemeClr val="accent2"/>
                </a:solidFill>
                <a:latin typeface="Arial Rounded MT Bold" pitchFamily="34" charset="0"/>
              </a:rPr>
              <a:t>Flyg säkert 2</a:t>
            </a:r>
            <a:endParaRPr lang="sv-SE" sz="4400" i="1" dirty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105026" y="1552551"/>
            <a:ext cx="1714512" cy="8572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solidFill>
                  <a:srgbClr val="FFC000"/>
                </a:solidFill>
              </a:rPr>
              <a:t>Provlektioner</a:t>
            </a:r>
            <a:endParaRPr lang="sv-SE" sz="2000" dirty="0">
              <a:solidFill>
                <a:srgbClr val="FFC000"/>
              </a:solidFill>
            </a:endParaRPr>
          </a:p>
        </p:txBody>
      </p:sp>
      <p:sp>
        <p:nvSpPr>
          <p:cNvPr id="15" name="Nedåtböjd 14"/>
          <p:cNvSpPr/>
          <p:nvPr/>
        </p:nvSpPr>
        <p:spPr>
          <a:xfrm rot="906009">
            <a:off x="2353842" y="2202925"/>
            <a:ext cx="4445491" cy="1110182"/>
          </a:xfrm>
          <a:prstGeom prst="curvedDownArrow">
            <a:avLst>
              <a:gd name="adj1" fmla="val 21626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3" name="Nedåtböjd 12"/>
          <p:cNvSpPr/>
          <p:nvPr/>
        </p:nvSpPr>
        <p:spPr>
          <a:xfrm rot="906009">
            <a:off x="2729315" y="2564341"/>
            <a:ext cx="5003156" cy="934858"/>
          </a:xfrm>
          <a:prstGeom prst="curvedDownArrow">
            <a:avLst>
              <a:gd name="adj1" fmla="val 21626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286000" y="3105835"/>
            <a:ext cx="4734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i="1" dirty="0">
                <a:solidFill>
                  <a:schemeClr val="accent2"/>
                </a:solidFill>
                <a:latin typeface="Arial Rounded MT Bold" pitchFamily="34" charset="0"/>
              </a:rPr>
              <a:t>Provlektioner </a:t>
            </a:r>
            <a:endParaRPr lang="sv-SE" sz="3600" i="1" dirty="0" smtClean="0">
              <a:solidFill>
                <a:schemeClr val="accent2"/>
              </a:solidFill>
              <a:latin typeface="Arial Rounded MT Bold" pitchFamily="34" charset="0"/>
            </a:endParaRPr>
          </a:p>
          <a:p>
            <a:r>
              <a:rPr lang="sv-SE" sz="3600" i="1" dirty="0" smtClean="0">
                <a:solidFill>
                  <a:schemeClr val="accent2"/>
                </a:solidFill>
                <a:latin typeface="Arial Rounded MT Bold" pitchFamily="34" charset="0"/>
              </a:rPr>
              <a:t>med </a:t>
            </a:r>
            <a:r>
              <a:rPr lang="sv-SE" sz="3600" i="1" dirty="0">
                <a:solidFill>
                  <a:schemeClr val="accent2"/>
                </a:solidFill>
                <a:latin typeface="Arial Rounded MT Bold" pitchFamily="34" charset="0"/>
              </a:rPr>
              <a:t>icke certifikatinnehavare</a:t>
            </a:r>
          </a:p>
        </p:txBody>
      </p:sp>
      <p:pic>
        <p:nvPicPr>
          <p:cNvPr id="4098" name="Picture 2" descr="\\SFA-SRV1\RedirectedFolders\Hensve\My Documents\My Pictures\Bilder flygsäkert 2\Skövde-FK_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7036"/>
            <a:ext cx="3240360" cy="199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3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387347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Ang. </a:t>
            </a:r>
            <a:r>
              <a:rPr lang="sv-SE" sz="2000" b="1" dirty="0" smtClean="0"/>
              <a:t>provlektioner</a:t>
            </a:r>
          </a:p>
          <a:p>
            <a:endParaRPr lang="sv-SE" sz="2000" dirty="0"/>
          </a:p>
          <a:p>
            <a:r>
              <a:rPr lang="sv-SE" sz="2000" dirty="0"/>
              <a:t>Med bakgrund att vi senaste åren haft flera incidenter och haverier under provlektioner kommer Segelflyget tydliggöra hur bland annat provlektioner </a:t>
            </a:r>
            <a:r>
              <a:rPr lang="sv-SE" sz="2000" dirty="0" smtClean="0"/>
              <a:t>ska genomföras</a:t>
            </a:r>
            <a:r>
              <a:rPr lang="sv-SE" sz="2000" dirty="0"/>
              <a:t>. </a:t>
            </a:r>
            <a:endParaRPr lang="sv-SE" sz="2000" dirty="0" smtClean="0"/>
          </a:p>
          <a:p>
            <a:endParaRPr lang="sv-SE" sz="2000" dirty="0"/>
          </a:p>
          <a:p>
            <a:endParaRPr lang="sv-SE" sz="2000" dirty="0" smtClean="0"/>
          </a:p>
          <a:p>
            <a:endParaRPr lang="sv-SE" sz="2000" dirty="0"/>
          </a:p>
          <a:p>
            <a:endParaRPr lang="sv-SE" sz="2000" i="1" dirty="0" smtClean="0"/>
          </a:p>
          <a:p>
            <a:endParaRPr lang="sv-SE" sz="2000" dirty="0" smtClean="0"/>
          </a:p>
          <a:p>
            <a:endParaRPr lang="sv-SE" sz="2000" dirty="0"/>
          </a:p>
          <a:p>
            <a:r>
              <a:rPr lang="sv-SE" sz="2000" dirty="0" smtClean="0"/>
              <a:t>Alla </a:t>
            </a:r>
            <a:r>
              <a:rPr lang="sv-SE" sz="2000" dirty="0"/>
              <a:t>segelflyglärare-instruktörer samt steg-tränare ska </a:t>
            </a:r>
            <a:r>
              <a:rPr lang="sv-SE" sz="2000" dirty="0" smtClean="0"/>
              <a:t>ta </a:t>
            </a:r>
            <a:r>
              <a:rPr lang="sv-SE" sz="2000" dirty="0"/>
              <a:t>del av </a:t>
            </a:r>
            <a:r>
              <a:rPr lang="sv-SE" sz="2000" dirty="0" smtClean="0"/>
              <a:t>denna </a:t>
            </a:r>
            <a:r>
              <a:rPr lang="sv-SE" sz="2000" dirty="0"/>
              <a:t>presentation </a:t>
            </a:r>
            <a:r>
              <a:rPr lang="sv-SE" sz="2000" dirty="0" smtClean="0"/>
              <a:t>hur </a:t>
            </a:r>
            <a:r>
              <a:rPr lang="sv-SE" sz="2000" dirty="0"/>
              <a:t>provlektioner genomförs. </a:t>
            </a:r>
            <a:endParaRPr lang="sv-SE" sz="2000" dirty="0" smtClean="0"/>
          </a:p>
          <a:p>
            <a:endParaRPr lang="sv-SE" sz="2000" dirty="0"/>
          </a:p>
          <a:p>
            <a:r>
              <a:rPr lang="sv-SE" sz="2000" dirty="0" smtClean="0"/>
              <a:t>Till </a:t>
            </a:r>
            <a:r>
              <a:rPr lang="sv-SE" sz="2000" dirty="0"/>
              <a:t>detta </a:t>
            </a:r>
            <a:r>
              <a:rPr lang="sv-SE" sz="2000" dirty="0" smtClean="0"/>
              <a:t>ska även steg-tränare </a:t>
            </a:r>
            <a:r>
              <a:rPr lang="sv-SE" sz="2000" dirty="0"/>
              <a:t>som genomför provlektioner ska uppfylla följande</a:t>
            </a:r>
            <a:r>
              <a:rPr lang="sv-SE" sz="2000" dirty="0" smtClean="0"/>
              <a:t>:</a:t>
            </a:r>
            <a:endParaRPr lang="sv-SE" sz="2000" dirty="0"/>
          </a:p>
        </p:txBody>
      </p:sp>
      <p:pic>
        <p:nvPicPr>
          <p:cNvPr id="6" name="Bildobjekt 5" descr="Tryckare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420621"/>
            <a:ext cx="2205124" cy="1178080"/>
          </a:xfrm>
          <a:prstGeom prst="rect">
            <a:avLst/>
          </a:prstGeom>
        </p:spPr>
      </p:pic>
      <p:pic>
        <p:nvPicPr>
          <p:cNvPr id="3" name="Bildobjekt 3" descr="Janus_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2813"/>
            <a:ext cx="1882931" cy="115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46" y="2492896"/>
            <a:ext cx="1964295" cy="125714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20127"/>
            <a:ext cx="2276556" cy="1751198"/>
          </a:xfrm>
          <a:prstGeom prst="rect">
            <a:avLst/>
          </a:prstGeom>
        </p:spPr>
      </p:pic>
      <p:pic>
        <p:nvPicPr>
          <p:cNvPr id="3075" name="Picture 3" descr="IMG_02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06" y="2020126"/>
            <a:ext cx="2284861" cy="15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5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11560" y="404663"/>
            <a:ext cx="79928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Gällande för Steg-2 och 3 tränare (nyhet för 2016</a:t>
            </a:r>
            <a:r>
              <a:rPr lang="sv-SE" sz="2000" dirty="0" smtClean="0"/>
              <a:t>):</a:t>
            </a:r>
          </a:p>
          <a:p>
            <a:endParaRPr lang="sv-SE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v-SE" sz="2000" dirty="0"/>
              <a:t>För att få tjänstgöra som tränare skall tränaren ha utfört minst 10 flygningar eller 5 timmar som tränare de senaste 12 månaderna.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v-SE" sz="2000" dirty="0"/>
              <a:t>Flygtid får tillgodoräknas fullt ut vid all flygning som tränare steg-2 och 3.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v-SE" sz="2000" dirty="0"/>
              <a:t>Segelflygchef ska ansöka om steg-tränar licens på IdrottOnline </a:t>
            </a:r>
            <a:r>
              <a:rPr lang="sv-SE" sz="2000" dirty="0" smtClean="0"/>
              <a:t>licensmodul</a:t>
            </a:r>
          </a:p>
          <a:p>
            <a:pPr lvl="0"/>
            <a:endParaRPr lang="sv-SE" sz="2000" dirty="0"/>
          </a:p>
          <a:p>
            <a:r>
              <a:rPr lang="sv-SE" sz="2000" u="sng" dirty="0"/>
              <a:t>Alla stegtränare som önskar genomföra provlektioner skall genomföra en ”lärar-PC” omfattande övning </a:t>
            </a:r>
            <a:r>
              <a:rPr lang="sv-SE" sz="2000" u="sng" dirty="0" smtClean="0"/>
              <a:t>1! </a:t>
            </a:r>
          </a:p>
          <a:p>
            <a:endParaRPr lang="sv-SE" sz="2000" dirty="0" smtClean="0"/>
          </a:p>
          <a:p>
            <a:r>
              <a:rPr lang="sv-SE" dirty="0" smtClean="0"/>
              <a:t>PC görs enligt nationella krav med SEL som är godkänd för lärar-PC samt med nationell blankett S-90, blanketten skickas till Segelflyget.</a:t>
            </a:r>
          </a:p>
          <a:p>
            <a:r>
              <a:rPr lang="sv-SE" i="1" dirty="0" smtClean="0"/>
              <a:t>(Kan mailas som skannad PDF till fcl@segelflyget.se)</a:t>
            </a:r>
            <a:endParaRPr lang="sv-SE" i="1" dirty="0"/>
          </a:p>
          <a:p>
            <a:endParaRPr lang="sv-SE" sz="2000" dirty="0"/>
          </a:p>
          <a:p>
            <a:r>
              <a:rPr lang="sv-SE" sz="1600" i="1" dirty="0">
                <a:latin typeface="Calibri" panose="020F0502020204030204" pitchFamily="34" charset="0"/>
                <a:cs typeface="Calibri" panose="020F0502020204030204" pitchFamily="34" charset="0"/>
              </a:rPr>
              <a:t>Artiklar i SHB kommer att uppdateras och gälla från 2016-04-30. </a:t>
            </a:r>
          </a:p>
        </p:txBody>
      </p:sp>
    </p:spTree>
    <p:extLst>
      <p:ext uri="{BB962C8B-B14F-4D97-AF65-F5344CB8AC3E}">
        <p14:creationId xmlns:p14="http://schemas.microsoft.com/office/powerpoint/2010/main" val="31729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979712" y="476672"/>
            <a:ext cx="491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Utbildningsplan för Steg </a:t>
            </a:r>
            <a:r>
              <a:rPr lang="sv-SE" b="1" dirty="0" smtClean="0"/>
              <a:t>2-tränare – utökas</a:t>
            </a:r>
            <a:endParaRPr lang="sv-SE" b="1" dirty="0"/>
          </a:p>
        </p:txBody>
      </p:sp>
      <p:sp>
        <p:nvSpPr>
          <p:cNvPr id="3" name="Rektangel 2"/>
          <p:cNvSpPr/>
          <p:nvPr/>
        </p:nvSpPr>
        <p:spPr>
          <a:xfrm>
            <a:off x="467544" y="1331486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Praktisk utbildning:	</a:t>
            </a:r>
            <a:r>
              <a:rPr lang="sv-SE" dirty="0"/>
              <a:t>Utbildningen skall genomföras i DK med godkänd </a:t>
            </a:r>
            <a:r>
              <a:rPr lang="sv-SE" dirty="0" smtClean="0"/>
              <a:t>			segelflyglärare </a:t>
            </a:r>
            <a:r>
              <a:rPr lang="sv-SE" dirty="0"/>
              <a:t>efter nedanstående utbildningsplan.</a:t>
            </a:r>
          </a:p>
          <a:p>
            <a:r>
              <a:rPr lang="sv-SE" b="1" dirty="0"/>
              <a:t> </a:t>
            </a:r>
            <a:endParaRPr lang="sv-SE" dirty="0"/>
          </a:p>
          <a:p>
            <a:r>
              <a:rPr lang="sv-SE" dirty="0"/>
              <a:t>	</a:t>
            </a:r>
            <a:r>
              <a:rPr lang="sv-SE" dirty="0" smtClean="0"/>
              <a:t>		</a:t>
            </a:r>
            <a:r>
              <a:rPr lang="sv-SE" u="sng" dirty="0" smtClean="0"/>
              <a:t>Utbildningen </a:t>
            </a:r>
            <a:r>
              <a:rPr lang="sv-SE" u="sng" dirty="0"/>
              <a:t>skall omfatta </a:t>
            </a:r>
            <a:r>
              <a:rPr lang="sv-SE" b="1" u="sng" dirty="0"/>
              <a:t>minst 10 DK-flygningar</a:t>
            </a:r>
            <a:r>
              <a:rPr lang="sv-SE" b="1" dirty="0"/>
              <a:t>.</a:t>
            </a:r>
            <a:r>
              <a:rPr lang="sv-SE" dirty="0"/>
              <a:t> </a:t>
            </a:r>
            <a:r>
              <a:rPr lang="sv-SE" dirty="0" smtClean="0"/>
              <a:t>			Föraren </a:t>
            </a:r>
            <a:r>
              <a:rPr lang="sv-SE" dirty="0"/>
              <a:t>skall vara väl influgen på flygplanet som </a:t>
            </a:r>
            <a:r>
              <a:rPr lang="sv-SE" dirty="0" smtClean="0"/>
              <a:t>			användes </a:t>
            </a:r>
            <a:r>
              <a:rPr lang="sv-SE" dirty="0"/>
              <a:t>vid utbildningen. Ev. komplettering av </a:t>
            </a:r>
            <a:r>
              <a:rPr lang="sv-SE" dirty="0" smtClean="0"/>
              <a:t>			inflygning </a:t>
            </a:r>
            <a:r>
              <a:rPr lang="sv-SE" dirty="0"/>
              <a:t>utförs enligt lärarens bedömning.</a:t>
            </a:r>
          </a:p>
        </p:txBody>
      </p:sp>
      <p:sp>
        <p:nvSpPr>
          <p:cNvPr id="4" name="Rektangel 3"/>
          <p:cNvSpPr/>
          <p:nvPr/>
        </p:nvSpPr>
        <p:spPr>
          <a:xfrm>
            <a:off x="474787" y="389066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Utfärdande</a:t>
            </a:r>
          </a:p>
          <a:p>
            <a:r>
              <a:rPr lang="sv-SE" b="1" dirty="0"/>
              <a:t>av behörighet:	</a:t>
            </a:r>
            <a:r>
              <a:rPr lang="sv-SE" b="1" dirty="0" smtClean="0"/>
              <a:t>	</a:t>
            </a:r>
            <a:r>
              <a:rPr lang="sv-SE" dirty="0" smtClean="0"/>
              <a:t>Genomförd</a:t>
            </a:r>
            <a:r>
              <a:rPr lang="sv-SE" dirty="0"/>
              <a:t>, godkänd utbildning, bestyrks av </a:t>
            </a:r>
            <a:r>
              <a:rPr lang="sv-SE" dirty="0" smtClean="0"/>
              <a:t>				läraren </a:t>
            </a:r>
            <a:r>
              <a:rPr lang="sv-SE" dirty="0"/>
              <a:t>i elevens flygdagbok. </a:t>
            </a:r>
          </a:p>
          <a:p>
            <a:r>
              <a:rPr lang="sv-SE" dirty="0" smtClean="0"/>
              <a:t>			</a:t>
            </a:r>
            <a:r>
              <a:rPr lang="sv-SE" u="sng" dirty="0" smtClean="0"/>
              <a:t>Segelflygchef </a:t>
            </a:r>
            <a:r>
              <a:rPr lang="sv-SE" u="sng" dirty="0"/>
              <a:t>ska årligen ansöka om licens för </a:t>
            </a:r>
            <a:r>
              <a:rPr lang="sv-SE" dirty="0" smtClean="0"/>
              <a:t>			</a:t>
            </a:r>
            <a:r>
              <a:rPr lang="sv-SE" u="sng" dirty="0" smtClean="0"/>
              <a:t>steg-tränare </a:t>
            </a:r>
            <a:r>
              <a:rPr lang="sv-SE" u="sng" dirty="0"/>
              <a:t>via licensmodul i IO som Segelflyget </a:t>
            </a:r>
            <a:r>
              <a:rPr lang="sv-SE" dirty="0" smtClean="0"/>
              <a:t>			</a:t>
            </a:r>
            <a:r>
              <a:rPr lang="sv-SE" u="sng" dirty="0" smtClean="0"/>
              <a:t>därefter </a:t>
            </a:r>
            <a:r>
              <a:rPr lang="sv-SE" u="sng" dirty="0"/>
              <a:t>godkänner.</a:t>
            </a:r>
          </a:p>
        </p:txBody>
      </p:sp>
    </p:spTree>
    <p:extLst>
      <p:ext uri="{BB962C8B-B14F-4D97-AF65-F5344CB8AC3E}">
        <p14:creationId xmlns:p14="http://schemas.microsoft.com/office/powerpoint/2010/main" val="6543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292080" y="1821846"/>
            <a:ext cx="334888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/>
              <a:t>Flygning nr:	</a:t>
            </a:r>
            <a:r>
              <a:rPr lang="sv-SE" sz="1200" b="1" dirty="0" smtClean="0"/>
              <a:t>Omfattning</a:t>
            </a:r>
            <a:endParaRPr lang="sv-SE" sz="1200" dirty="0" smtClean="0"/>
          </a:p>
          <a:p>
            <a:r>
              <a:rPr lang="sv-SE" sz="1200" dirty="0" smtClean="0"/>
              <a:t>5</a:t>
            </a:r>
            <a:r>
              <a:rPr lang="sv-SE" sz="1200" dirty="0"/>
              <a:t> </a:t>
            </a:r>
            <a:r>
              <a:rPr lang="sv-SE" sz="1200" dirty="0" smtClean="0"/>
              <a:t> DK/SEL</a:t>
            </a:r>
            <a:r>
              <a:rPr lang="sv-SE" sz="1200" dirty="0"/>
              <a:t>	</a:t>
            </a:r>
            <a:r>
              <a:rPr lang="sv-SE" sz="1200" dirty="0" smtClean="0"/>
              <a:t>flygning </a:t>
            </a:r>
            <a:r>
              <a:rPr lang="sv-SE" sz="1200" dirty="0"/>
              <a:t>instruktion</a:t>
            </a:r>
          </a:p>
          <a:p>
            <a:r>
              <a:rPr lang="sv-SE" sz="1200" dirty="0"/>
              <a:t>	</a:t>
            </a:r>
            <a:r>
              <a:rPr lang="sv-SE" sz="1200" dirty="0" smtClean="0"/>
              <a:t>- </a:t>
            </a:r>
            <a:r>
              <a:rPr lang="sv-SE" sz="1200" dirty="0"/>
              <a:t>övning 1 enligt </a:t>
            </a:r>
            <a:r>
              <a:rPr lang="sv-SE" sz="1200" dirty="0" smtClean="0"/>
              <a:t>utb. plan</a:t>
            </a:r>
            <a:endParaRPr lang="sv-SE" sz="1200" dirty="0"/>
          </a:p>
          <a:p>
            <a:endParaRPr lang="sv-SE" sz="1200" dirty="0"/>
          </a:p>
          <a:p>
            <a:r>
              <a:rPr lang="sv-SE" sz="1200" dirty="0" smtClean="0"/>
              <a:t>6</a:t>
            </a:r>
            <a:r>
              <a:rPr lang="sv-SE" sz="1200" dirty="0"/>
              <a:t> </a:t>
            </a:r>
            <a:r>
              <a:rPr lang="sv-SE" sz="1200" dirty="0" smtClean="0"/>
              <a:t> DK/SEL</a:t>
            </a:r>
            <a:r>
              <a:rPr lang="sv-SE" sz="1200" dirty="0"/>
              <a:t>	- övning 2 enligt utb</a:t>
            </a:r>
            <a:r>
              <a:rPr lang="sv-SE" sz="1200" dirty="0" smtClean="0"/>
              <a:t>. plan</a:t>
            </a:r>
            <a:endParaRPr lang="sv-SE" sz="1200" dirty="0"/>
          </a:p>
          <a:p>
            <a:r>
              <a:rPr lang="sv-SE" sz="1200" dirty="0"/>
              <a:t> </a:t>
            </a:r>
          </a:p>
          <a:p>
            <a:r>
              <a:rPr lang="sv-SE" sz="1200" dirty="0" smtClean="0"/>
              <a:t>7</a:t>
            </a:r>
            <a:r>
              <a:rPr lang="sv-SE" sz="1200" dirty="0"/>
              <a:t> </a:t>
            </a:r>
            <a:r>
              <a:rPr lang="sv-SE" sz="1200" dirty="0" smtClean="0"/>
              <a:t> DK/SEL</a:t>
            </a:r>
            <a:r>
              <a:rPr lang="sv-SE" sz="1200" dirty="0"/>
              <a:t>	- övning 4 enligt utb</a:t>
            </a:r>
            <a:r>
              <a:rPr lang="sv-SE" sz="1200" dirty="0" smtClean="0"/>
              <a:t>. plan</a:t>
            </a:r>
            <a:endParaRPr lang="sv-SE" sz="1200" dirty="0"/>
          </a:p>
          <a:p>
            <a:r>
              <a:rPr lang="sv-SE" sz="1200" dirty="0"/>
              <a:t> </a:t>
            </a:r>
          </a:p>
          <a:p>
            <a:r>
              <a:rPr lang="sv-SE" sz="1200" dirty="0" smtClean="0"/>
              <a:t>8</a:t>
            </a:r>
            <a:r>
              <a:rPr lang="sv-SE" sz="1200" dirty="0"/>
              <a:t> </a:t>
            </a:r>
            <a:r>
              <a:rPr lang="sv-SE" sz="1200" dirty="0" smtClean="0"/>
              <a:t> DK/SEL</a:t>
            </a:r>
            <a:r>
              <a:rPr lang="sv-SE" sz="1200" dirty="0"/>
              <a:t>	- övning 55 enligt utb</a:t>
            </a:r>
            <a:r>
              <a:rPr lang="sv-SE" sz="1200" dirty="0" smtClean="0"/>
              <a:t>. plan</a:t>
            </a:r>
            <a:endParaRPr lang="sv-SE" sz="1200" dirty="0"/>
          </a:p>
          <a:p>
            <a:r>
              <a:rPr lang="sv-SE" sz="1200" dirty="0"/>
              <a:t> </a:t>
            </a:r>
          </a:p>
          <a:p>
            <a:r>
              <a:rPr lang="sv-SE" sz="1200" dirty="0" smtClean="0"/>
              <a:t>9  DK/SEL</a:t>
            </a:r>
            <a:r>
              <a:rPr lang="sv-SE" sz="1200" dirty="0"/>
              <a:t>	- övning 57 enligt utb</a:t>
            </a:r>
            <a:r>
              <a:rPr lang="sv-SE" sz="1200" dirty="0" smtClean="0"/>
              <a:t>. plan</a:t>
            </a:r>
            <a:endParaRPr lang="sv-SE" sz="1200" dirty="0"/>
          </a:p>
          <a:p>
            <a:r>
              <a:rPr lang="sv-SE" sz="1200" dirty="0"/>
              <a:t> </a:t>
            </a:r>
            <a:endParaRPr lang="sv-SE" sz="1200" dirty="0" smtClean="0"/>
          </a:p>
          <a:p>
            <a:r>
              <a:rPr lang="sv-SE" sz="1200" dirty="0" smtClean="0"/>
              <a:t>10  DK/SEL</a:t>
            </a:r>
            <a:r>
              <a:rPr lang="sv-SE" sz="1200" dirty="0"/>
              <a:t>,	repetition av övningarna</a:t>
            </a:r>
          </a:p>
          <a:p>
            <a:r>
              <a:rPr lang="sv-SE" sz="1200" dirty="0"/>
              <a:t> </a:t>
            </a:r>
          </a:p>
          <a:p>
            <a:r>
              <a:rPr lang="sv-SE" sz="1200" dirty="0"/>
              <a:t> </a:t>
            </a:r>
          </a:p>
          <a:p>
            <a:r>
              <a:rPr lang="sv-SE" sz="1100" dirty="0" smtClean="0"/>
              <a:t>Anm.: </a:t>
            </a:r>
            <a:r>
              <a:rPr lang="sv-SE" sz="1100" dirty="0"/>
              <a:t>Flygtiden under utbildningen bör inte understiga 4 timmar</a:t>
            </a:r>
            <a:r>
              <a:rPr lang="sv-SE" sz="1200" dirty="0"/>
              <a:t>.</a:t>
            </a:r>
          </a:p>
        </p:txBody>
      </p:sp>
      <p:sp>
        <p:nvSpPr>
          <p:cNvPr id="3" name="Rektangel 2"/>
          <p:cNvSpPr/>
          <p:nvPr/>
        </p:nvSpPr>
        <p:spPr>
          <a:xfrm>
            <a:off x="251520" y="116633"/>
            <a:ext cx="39604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/>
              <a:t>Flygning </a:t>
            </a:r>
            <a:r>
              <a:rPr lang="sv-SE" sz="1200" b="1" dirty="0"/>
              <a:t>nr:	</a:t>
            </a:r>
            <a:r>
              <a:rPr lang="sv-SE" sz="1200" b="1" dirty="0" smtClean="0"/>
              <a:t> Omfattning</a:t>
            </a:r>
            <a:r>
              <a:rPr lang="sv-SE" sz="1200" b="1" dirty="0"/>
              <a:t>	</a:t>
            </a:r>
          </a:p>
          <a:p>
            <a:r>
              <a:rPr lang="sv-SE" sz="1200" dirty="0" smtClean="0"/>
              <a:t>1</a:t>
            </a:r>
            <a:r>
              <a:rPr lang="sv-SE" sz="1200" dirty="0"/>
              <a:t> </a:t>
            </a:r>
            <a:r>
              <a:rPr lang="sv-SE" sz="1200" dirty="0" smtClean="0"/>
              <a:t>DK/SEL</a:t>
            </a:r>
            <a:r>
              <a:rPr lang="sv-SE" sz="1200" dirty="0"/>
              <a:t>,	inflygning baksits</a:t>
            </a:r>
            <a:endParaRPr lang="sv-SE" sz="1200" b="1" dirty="0"/>
          </a:p>
          <a:p>
            <a:r>
              <a:rPr lang="sv-SE" sz="1200" dirty="0"/>
              <a:t>	</a:t>
            </a:r>
            <a:r>
              <a:rPr lang="sv-SE" sz="1200" dirty="0" smtClean="0"/>
              <a:t>- </a:t>
            </a:r>
            <a:r>
              <a:rPr lang="sv-SE" sz="1200" dirty="0"/>
              <a:t>normala svängar</a:t>
            </a:r>
            <a:endParaRPr lang="sv-SE" sz="1200" b="1" dirty="0"/>
          </a:p>
          <a:p>
            <a:r>
              <a:rPr lang="sv-SE" sz="1200" dirty="0"/>
              <a:t>	</a:t>
            </a:r>
            <a:r>
              <a:rPr lang="sv-SE" sz="1200" dirty="0" smtClean="0"/>
              <a:t>- </a:t>
            </a:r>
            <a:r>
              <a:rPr lang="sv-SE" sz="1200" dirty="0"/>
              <a:t>svängväxlingar</a:t>
            </a:r>
            <a:endParaRPr lang="sv-SE" sz="1200" b="1" dirty="0"/>
          </a:p>
          <a:p>
            <a:r>
              <a:rPr lang="sv-SE" sz="1200" dirty="0"/>
              <a:t>	</a:t>
            </a:r>
            <a:r>
              <a:rPr lang="sv-SE" sz="1200" dirty="0" smtClean="0"/>
              <a:t>- </a:t>
            </a:r>
            <a:r>
              <a:rPr lang="sv-SE" sz="1200" dirty="0"/>
              <a:t>landningsövning, normal	</a:t>
            </a:r>
            <a:endParaRPr lang="sv-SE" sz="1200" b="1" dirty="0"/>
          </a:p>
          <a:p>
            <a:r>
              <a:rPr lang="sv-SE" sz="1200" dirty="0"/>
              <a:t>	</a:t>
            </a:r>
          </a:p>
          <a:p>
            <a:r>
              <a:rPr lang="sv-SE" sz="1200" dirty="0"/>
              <a:t>	</a:t>
            </a:r>
          </a:p>
          <a:p>
            <a:r>
              <a:rPr lang="sv-SE" sz="1200" dirty="0" smtClean="0"/>
              <a:t>2</a:t>
            </a:r>
            <a:r>
              <a:rPr lang="sv-SE" sz="1200" dirty="0"/>
              <a:t> </a:t>
            </a:r>
            <a:r>
              <a:rPr lang="sv-SE" sz="1200" dirty="0" smtClean="0"/>
              <a:t>DK/SEL</a:t>
            </a:r>
            <a:r>
              <a:rPr lang="sv-SE" sz="1200" dirty="0"/>
              <a:t>,	inflygning, baksits</a:t>
            </a:r>
            <a:endParaRPr lang="sv-SE" sz="1200" b="1" dirty="0"/>
          </a:p>
          <a:p>
            <a:r>
              <a:rPr lang="sv-SE" sz="1200" dirty="0"/>
              <a:t>	</a:t>
            </a:r>
            <a:r>
              <a:rPr lang="sv-SE" sz="1200" dirty="0" smtClean="0"/>
              <a:t>- </a:t>
            </a:r>
            <a:r>
              <a:rPr lang="sv-SE" sz="1200" dirty="0"/>
              <a:t>ingång i sväng</a:t>
            </a:r>
            <a:endParaRPr lang="sv-SE" sz="1200" b="1" dirty="0"/>
          </a:p>
          <a:p>
            <a:r>
              <a:rPr lang="sv-SE" sz="1200" dirty="0"/>
              <a:t>	</a:t>
            </a:r>
            <a:r>
              <a:rPr lang="sv-SE" sz="1200" dirty="0" smtClean="0"/>
              <a:t>- </a:t>
            </a:r>
            <a:r>
              <a:rPr lang="sv-SE" sz="1200" dirty="0"/>
              <a:t>urgång ur sväng</a:t>
            </a:r>
            <a:endParaRPr lang="sv-SE" sz="1200" b="1" dirty="0"/>
          </a:p>
          <a:p>
            <a:r>
              <a:rPr lang="sv-SE" sz="1200" dirty="0"/>
              <a:t>	</a:t>
            </a:r>
            <a:r>
              <a:rPr lang="sv-SE" sz="1200" dirty="0" smtClean="0"/>
              <a:t>- </a:t>
            </a:r>
            <a:r>
              <a:rPr lang="sv-SE" sz="1200" dirty="0"/>
              <a:t>svängväxlingar</a:t>
            </a:r>
            <a:endParaRPr lang="sv-SE" sz="1200" b="1" dirty="0"/>
          </a:p>
          <a:p>
            <a:r>
              <a:rPr lang="sv-SE" sz="1200" dirty="0"/>
              <a:t>	</a:t>
            </a:r>
            <a:r>
              <a:rPr lang="sv-SE" sz="1200" dirty="0" smtClean="0"/>
              <a:t>- </a:t>
            </a:r>
            <a:r>
              <a:rPr lang="sv-SE" sz="1200" dirty="0"/>
              <a:t>landningsövning, normal	</a:t>
            </a:r>
            <a:endParaRPr lang="sv-SE" sz="1200" b="1" dirty="0"/>
          </a:p>
          <a:p>
            <a:r>
              <a:rPr lang="sv-SE" sz="1200" dirty="0"/>
              <a:t>	</a:t>
            </a:r>
          </a:p>
          <a:p>
            <a:r>
              <a:rPr lang="sv-SE" sz="1200" dirty="0"/>
              <a:t> </a:t>
            </a:r>
          </a:p>
          <a:p>
            <a:r>
              <a:rPr lang="sv-SE" sz="1200" dirty="0" smtClean="0"/>
              <a:t>3</a:t>
            </a:r>
            <a:r>
              <a:rPr lang="sv-SE" sz="1200" dirty="0"/>
              <a:t> </a:t>
            </a:r>
            <a:r>
              <a:rPr lang="sv-SE" sz="1200" dirty="0" smtClean="0"/>
              <a:t>DK/SEL</a:t>
            </a:r>
            <a:r>
              <a:rPr lang="sv-SE" sz="1200" dirty="0"/>
              <a:t>,	felaktiga roderkombinationer</a:t>
            </a:r>
          </a:p>
          <a:p>
            <a:r>
              <a:rPr lang="sv-SE" sz="1200" dirty="0"/>
              <a:t>	</a:t>
            </a:r>
            <a:r>
              <a:rPr lang="sv-SE" sz="1200" dirty="0" smtClean="0"/>
              <a:t>- </a:t>
            </a:r>
            <a:r>
              <a:rPr lang="sv-SE" sz="1200" dirty="0"/>
              <a:t>termikflygning</a:t>
            </a:r>
          </a:p>
          <a:p>
            <a:r>
              <a:rPr lang="sv-SE" sz="1200" dirty="0"/>
              <a:t>	</a:t>
            </a:r>
            <a:r>
              <a:rPr lang="sv-SE" sz="1200" dirty="0" smtClean="0"/>
              <a:t>- </a:t>
            </a:r>
            <a:r>
              <a:rPr lang="sv-SE" sz="1200" dirty="0"/>
              <a:t>felaktiga </a:t>
            </a:r>
            <a:r>
              <a:rPr lang="sv-SE" sz="1200" dirty="0" smtClean="0"/>
              <a:t>roderkombinationer </a:t>
            </a:r>
            <a:endParaRPr lang="sv-SE" sz="1200" dirty="0"/>
          </a:p>
          <a:p>
            <a:r>
              <a:rPr lang="sv-SE" sz="1200" dirty="0"/>
              <a:t>	</a:t>
            </a:r>
            <a:r>
              <a:rPr lang="sv-SE" sz="1200" dirty="0" smtClean="0"/>
              <a:t>- </a:t>
            </a:r>
            <a:r>
              <a:rPr lang="sv-SE" sz="1200" dirty="0"/>
              <a:t>mallning i termik</a:t>
            </a:r>
          </a:p>
          <a:p>
            <a:r>
              <a:rPr lang="sv-SE" sz="1200" dirty="0"/>
              <a:t>	</a:t>
            </a:r>
            <a:r>
              <a:rPr lang="sv-SE" sz="1200" dirty="0" smtClean="0"/>
              <a:t>- </a:t>
            </a:r>
            <a:r>
              <a:rPr lang="sv-SE" sz="1200" dirty="0"/>
              <a:t>landning, för hög höjd </a:t>
            </a:r>
            <a:r>
              <a:rPr lang="sv-SE" sz="1200" dirty="0" smtClean="0"/>
              <a:t>på </a:t>
            </a:r>
            <a:r>
              <a:rPr lang="sv-SE" sz="1200" dirty="0"/>
              <a:t>medvindslinjen</a:t>
            </a:r>
          </a:p>
          <a:p>
            <a:r>
              <a:rPr lang="sv-SE" sz="1200" dirty="0"/>
              <a:t> </a:t>
            </a:r>
          </a:p>
          <a:p>
            <a:r>
              <a:rPr lang="sv-SE" sz="1200" dirty="0" smtClean="0"/>
              <a:t>4</a:t>
            </a:r>
            <a:r>
              <a:rPr lang="sv-SE" sz="1200" dirty="0"/>
              <a:t> </a:t>
            </a:r>
            <a:r>
              <a:rPr lang="sv-SE" sz="1200" dirty="0" smtClean="0"/>
              <a:t>DK/SEL</a:t>
            </a:r>
            <a:r>
              <a:rPr lang="sv-SE" sz="1200" dirty="0"/>
              <a:t>,	termikflygning</a:t>
            </a:r>
          </a:p>
          <a:p>
            <a:r>
              <a:rPr lang="sv-SE" sz="1200" dirty="0"/>
              <a:t>	</a:t>
            </a:r>
            <a:r>
              <a:rPr lang="sv-SE" sz="1200" dirty="0" smtClean="0"/>
              <a:t>- </a:t>
            </a:r>
            <a:r>
              <a:rPr lang="sv-SE" sz="1200" dirty="0"/>
              <a:t>stall och </a:t>
            </a:r>
            <a:r>
              <a:rPr lang="sv-SE" sz="1200" dirty="0" smtClean="0"/>
              <a:t>vikning</a:t>
            </a:r>
            <a:endParaRPr lang="sv-SE" sz="1200" dirty="0"/>
          </a:p>
          <a:p>
            <a:r>
              <a:rPr lang="sv-SE" sz="1200" dirty="0"/>
              <a:t>	</a:t>
            </a:r>
            <a:r>
              <a:rPr lang="sv-SE" sz="1200" dirty="0" smtClean="0"/>
              <a:t>- </a:t>
            </a:r>
            <a:r>
              <a:rPr lang="sv-SE" sz="1200" dirty="0"/>
              <a:t>stall i sväng, rakt fram</a:t>
            </a:r>
          </a:p>
          <a:p>
            <a:r>
              <a:rPr lang="sv-SE" sz="1200" dirty="0"/>
              <a:t>	</a:t>
            </a:r>
            <a:r>
              <a:rPr lang="sv-SE" sz="1200" dirty="0" smtClean="0"/>
              <a:t>- </a:t>
            </a:r>
            <a:r>
              <a:rPr lang="sv-SE" sz="1200" dirty="0"/>
              <a:t>mallning i termik</a:t>
            </a:r>
          </a:p>
          <a:p>
            <a:r>
              <a:rPr lang="sv-SE" sz="1200" dirty="0"/>
              <a:t>	</a:t>
            </a:r>
            <a:r>
              <a:rPr lang="sv-SE" sz="1200" dirty="0" smtClean="0"/>
              <a:t>- </a:t>
            </a:r>
            <a:r>
              <a:rPr lang="sv-SE" sz="1200" dirty="0"/>
              <a:t>demonstration av </a:t>
            </a:r>
            <a:r>
              <a:rPr lang="sv-SE" sz="1200" dirty="0" smtClean="0"/>
              <a:t>Mc </a:t>
            </a:r>
            <a:r>
              <a:rPr lang="sv-SE" sz="1200" dirty="0"/>
              <a:t>Cready-flygande</a:t>
            </a:r>
          </a:p>
          <a:p>
            <a:r>
              <a:rPr lang="sv-SE" sz="1200" dirty="0"/>
              <a:t>	</a:t>
            </a:r>
            <a:r>
              <a:rPr lang="sv-SE" sz="1200" dirty="0" smtClean="0"/>
              <a:t>- </a:t>
            </a:r>
            <a:r>
              <a:rPr lang="sv-SE" sz="1200" dirty="0"/>
              <a:t>landning, för låg höjd </a:t>
            </a:r>
            <a:r>
              <a:rPr lang="sv-SE" sz="1200" dirty="0" smtClean="0"/>
              <a:t>på </a:t>
            </a:r>
            <a:r>
              <a:rPr lang="sv-SE" sz="1200" dirty="0"/>
              <a:t>medvindslinjen</a:t>
            </a:r>
          </a:p>
        </p:txBody>
      </p:sp>
      <p:sp>
        <p:nvSpPr>
          <p:cNvPr id="4" name="Ellips 3"/>
          <p:cNvSpPr/>
          <p:nvPr/>
        </p:nvSpPr>
        <p:spPr>
          <a:xfrm>
            <a:off x="3474132" y="129606"/>
            <a:ext cx="4986300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4067944" y="535851"/>
            <a:ext cx="3794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rgbClr val="FF0000"/>
                </a:solidFill>
              </a:rPr>
              <a:t>Utökad utbildning!</a:t>
            </a:r>
          </a:p>
          <a:p>
            <a:r>
              <a:rPr lang="sv-SE" sz="1400" dirty="0" smtClean="0">
                <a:solidFill>
                  <a:srgbClr val="FF0000"/>
                </a:solidFill>
              </a:rPr>
              <a:t>Med introduktion av övningar som</a:t>
            </a:r>
          </a:p>
          <a:p>
            <a:r>
              <a:rPr lang="sv-SE" sz="1400" dirty="0" smtClean="0">
                <a:solidFill>
                  <a:srgbClr val="FF0000"/>
                </a:solidFill>
              </a:rPr>
              <a:t>Orientering i luften, rodrens primära verkan,</a:t>
            </a:r>
          </a:p>
          <a:p>
            <a:r>
              <a:rPr lang="sv-SE" sz="1400" dirty="0">
                <a:solidFill>
                  <a:srgbClr val="FF0000"/>
                </a:solidFill>
              </a:rPr>
              <a:t>l</a:t>
            </a:r>
            <a:r>
              <a:rPr lang="sv-SE" sz="1400" dirty="0" smtClean="0">
                <a:solidFill>
                  <a:srgbClr val="FF0000"/>
                </a:solidFill>
              </a:rPr>
              <a:t>uftrumsredovisning samt passagerarflygning</a:t>
            </a:r>
            <a:endParaRPr lang="sv-S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620688"/>
            <a:ext cx="828092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i="1" dirty="0" smtClean="0">
                <a:solidFill>
                  <a:schemeClr val="accent2"/>
                </a:solidFill>
                <a:latin typeface="Arial Rounded MT Bold" pitchFamily="34" charset="0"/>
              </a:rPr>
              <a:t>Vilka får genomföra provlektioner?</a:t>
            </a:r>
          </a:p>
          <a:p>
            <a:endParaRPr lang="sv-SE" sz="3200" i="1" dirty="0">
              <a:solidFill>
                <a:schemeClr val="accent2"/>
              </a:solidFill>
              <a:latin typeface="Arial Rounded MT Bold" pitchFamily="34" charset="0"/>
            </a:endParaRPr>
          </a:p>
          <a:p>
            <a:r>
              <a:rPr lang="sv-SE" sz="2800" i="1" dirty="0" smtClean="0">
                <a:solidFill>
                  <a:schemeClr val="accent2"/>
                </a:solidFill>
                <a:latin typeface="Arial Rounded MT Bold" pitchFamily="34" charset="0"/>
              </a:rPr>
              <a:t>-Segelflyglärare och segelflyginstruktör med gällande behörigheter:</a:t>
            </a:r>
          </a:p>
          <a:p>
            <a:endParaRPr lang="sv-SE" sz="2800" i="1" dirty="0" smtClean="0">
              <a:solidFill>
                <a:schemeClr val="accent2"/>
              </a:solidFill>
              <a:latin typeface="Arial Rounded MT Bold" pitchFamily="34" charset="0"/>
            </a:endParaRPr>
          </a:p>
          <a:p>
            <a:r>
              <a:rPr lang="sv-SE" sz="2000" i="1" dirty="0" smtClean="0">
                <a:solidFill>
                  <a:schemeClr val="accent2"/>
                </a:solidFill>
                <a:latin typeface="Arial Rounded MT Bold" pitchFamily="34" charset="0"/>
              </a:rPr>
              <a:t>Cert.: S-cert eller SPL, LAPL(S)</a:t>
            </a:r>
          </a:p>
          <a:p>
            <a:r>
              <a:rPr lang="sv-SE" sz="2000" i="1" dirty="0" smtClean="0">
                <a:solidFill>
                  <a:schemeClr val="accent2"/>
                </a:solidFill>
                <a:latin typeface="Arial Rounded MT Bold" pitchFamily="34" charset="0"/>
              </a:rPr>
              <a:t>Medical: lägst klass 2</a:t>
            </a:r>
          </a:p>
          <a:p>
            <a:endParaRPr lang="sv-SE" sz="2000" i="1" dirty="0" smtClean="0">
              <a:solidFill>
                <a:schemeClr val="accent2"/>
              </a:solidFill>
              <a:latin typeface="Arial Rounded MT Bold" pitchFamily="34" charset="0"/>
            </a:endParaRPr>
          </a:p>
          <a:p>
            <a:r>
              <a:rPr lang="sv-SE" sz="2000" i="1" dirty="0" smtClean="0">
                <a:solidFill>
                  <a:schemeClr val="accent2"/>
                </a:solidFill>
                <a:latin typeface="Arial Rounded MT Bold" pitchFamily="34" charset="0"/>
              </a:rPr>
              <a:t>Giltigt SEL alt. SEI  bevis</a:t>
            </a:r>
          </a:p>
          <a:p>
            <a:r>
              <a:rPr lang="sv-SE" sz="2000" i="1" dirty="0" smtClean="0">
                <a:solidFill>
                  <a:schemeClr val="accent2"/>
                </a:solidFill>
                <a:latin typeface="Arial Rounded MT Bold" pitchFamily="34" charset="0"/>
              </a:rPr>
              <a:t>Aktuell erfarenhet senaste 12 mån. 5h skolning alt. genomförd lärar-PC.</a:t>
            </a:r>
          </a:p>
          <a:p>
            <a:endParaRPr lang="sv-SE" sz="2400" i="1" dirty="0" smtClean="0">
              <a:solidFill>
                <a:schemeClr val="accent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332656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i="1" dirty="0" smtClean="0">
                <a:solidFill>
                  <a:schemeClr val="accent2"/>
                </a:solidFill>
                <a:latin typeface="Arial Rounded MT Bold" pitchFamily="34" charset="0"/>
              </a:rPr>
              <a:t>Vilka får genomföra provlektioner?</a:t>
            </a:r>
          </a:p>
          <a:p>
            <a:endParaRPr lang="sv-SE" sz="3600" i="1" dirty="0">
              <a:solidFill>
                <a:schemeClr val="accent2"/>
              </a:solidFill>
              <a:latin typeface="Arial Rounded MT Bold" pitchFamily="34" charset="0"/>
            </a:endParaRPr>
          </a:p>
          <a:p>
            <a:r>
              <a:rPr lang="sv-SE" sz="2000" i="1" dirty="0" smtClean="0">
                <a:solidFill>
                  <a:schemeClr val="accent2"/>
                </a:solidFill>
                <a:latin typeface="Arial Rounded MT Bold" pitchFamily="34" charset="0"/>
              </a:rPr>
              <a:t>-</a:t>
            </a:r>
            <a:r>
              <a:rPr lang="sv-SE" sz="2800" i="1" dirty="0">
                <a:solidFill>
                  <a:schemeClr val="accent2"/>
                </a:solidFill>
                <a:latin typeface="Arial Rounded MT Bold" pitchFamily="34" charset="0"/>
              </a:rPr>
              <a:t>Steg-2 och 3 </a:t>
            </a:r>
            <a:r>
              <a:rPr lang="sv-SE" sz="2800" i="1" dirty="0" smtClean="0">
                <a:solidFill>
                  <a:schemeClr val="accent2"/>
                </a:solidFill>
                <a:latin typeface="Arial Rounded MT Bold" pitchFamily="34" charset="0"/>
              </a:rPr>
              <a:t>tränare med gällande behörigheter:</a:t>
            </a:r>
          </a:p>
          <a:p>
            <a:r>
              <a:rPr lang="sv-SE" sz="2800" i="1" dirty="0" smtClean="0">
                <a:solidFill>
                  <a:schemeClr val="accent2"/>
                </a:solidFill>
                <a:latin typeface="Arial Rounded MT Bold" pitchFamily="34" charset="0"/>
              </a:rPr>
              <a:t>Cert.: S-cert eller SPL, LAPL(S)</a:t>
            </a:r>
          </a:p>
          <a:p>
            <a:r>
              <a:rPr lang="sv-SE" sz="2800" i="1" dirty="0" smtClean="0">
                <a:solidFill>
                  <a:schemeClr val="accent2"/>
                </a:solidFill>
                <a:latin typeface="Arial Rounded MT Bold" pitchFamily="34" charset="0"/>
              </a:rPr>
              <a:t>Medical: lägst klass LAPL</a:t>
            </a:r>
          </a:p>
          <a:p>
            <a:endParaRPr lang="sv-SE" sz="2000" i="1" dirty="0" smtClean="0">
              <a:solidFill>
                <a:schemeClr val="accent2"/>
              </a:solidFill>
              <a:latin typeface="Arial Rounded MT Bold" pitchFamily="34" charset="0"/>
            </a:endParaRPr>
          </a:p>
          <a:p>
            <a:r>
              <a:rPr lang="sv-SE" sz="2000" i="1" dirty="0" smtClean="0">
                <a:solidFill>
                  <a:schemeClr val="accent2"/>
                </a:solidFill>
                <a:latin typeface="Arial Rounded MT Bold" pitchFamily="34" charset="0"/>
              </a:rPr>
              <a:t>Godkänd steg-tränarlicens (registrerad på IO)</a:t>
            </a:r>
          </a:p>
          <a:p>
            <a:r>
              <a:rPr lang="sv-SE" sz="2000" i="1" dirty="0" smtClean="0">
                <a:solidFill>
                  <a:schemeClr val="accent2"/>
                </a:solidFill>
                <a:latin typeface="Arial Rounded MT Bold" pitchFamily="34" charset="0"/>
              </a:rPr>
              <a:t>Steg-3 tränare har även ett tränarbevis utfärdat av Segelflyget.</a:t>
            </a:r>
          </a:p>
          <a:p>
            <a:r>
              <a:rPr lang="sv-SE" sz="2000" i="1" dirty="0" smtClean="0">
                <a:solidFill>
                  <a:schemeClr val="accent2"/>
                </a:solidFill>
                <a:latin typeface="Arial Rounded MT Bold" pitchFamily="34" charset="0"/>
              </a:rPr>
              <a:t>Aktuell erfarenhet som steg-tränare senaste 12 mån. 10 flygningar och 5h alt. genomförd lärar-PC.</a:t>
            </a:r>
          </a:p>
          <a:p>
            <a:endParaRPr lang="sv-SE" sz="2000" i="1" dirty="0" smtClean="0">
              <a:solidFill>
                <a:schemeClr val="accent2"/>
              </a:solidFill>
              <a:latin typeface="Arial Rounded MT Bold" pitchFamily="34" charset="0"/>
            </a:endParaRPr>
          </a:p>
          <a:p>
            <a:r>
              <a:rPr lang="sv-SE" sz="2000" i="1" dirty="0" smtClean="0">
                <a:solidFill>
                  <a:schemeClr val="accent2"/>
                </a:solidFill>
                <a:latin typeface="Arial Rounded MT Bold" pitchFamily="34" charset="0"/>
              </a:rPr>
              <a:t>OBS! Alla stegtränare som önskar flyga provlektioner från 2016 ska genomföra lärar-PC</a:t>
            </a:r>
          </a:p>
          <a:p>
            <a:endParaRPr lang="sv-SE" sz="2800" i="1" dirty="0" smtClean="0">
              <a:solidFill>
                <a:schemeClr val="accent2"/>
              </a:solidFill>
              <a:latin typeface="Arial Rounded MT Bold" pitchFamily="34" charset="0"/>
            </a:endParaRPr>
          </a:p>
          <a:p>
            <a:endParaRPr lang="sv-SE" sz="2800" i="1" dirty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067944" y="5373216"/>
            <a:ext cx="3302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>
                <a:solidFill>
                  <a:srgbClr val="FF0000"/>
                </a:solidFill>
              </a:rPr>
              <a:t>Gäller alla tränare för 2016!</a:t>
            </a:r>
            <a:endParaRPr lang="sv-S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548680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smtClean="0"/>
              <a:t>Förutsättningar</a:t>
            </a:r>
          </a:p>
          <a:p>
            <a:endParaRPr lang="sv-SE" sz="2000" dirty="0"/>
          </a:p>
          <a:p>
            <a:r>
              <a:rPr lang="sv-SE" sz="2000" dirty="0"/>
              <a:t>Provlektion med icke certifikatinnehavare är en introduktionsflygning med segelflygplan eller motorseglare och skall följa målsättningen i respektive kursplan. Vid flygning med </a:t>
            </a:r>
            <a:r>
              <a:rPr lang="sv-SE" sz="2000" dirty="0" smtClean="0"/>
              <a:t>provelever </a:t>
            </a:r>
            <a:r>
              <a:rPr lang="sv-SE" sz="2000" dirty="0"/>
              <a:t>skall måldokumentet i övning 1 i utbildningsplanen för segelflygcertifikat användas. </a:t>
            </a:r>
            <a:endParaRPr lang="sv-SE" sz="2000" dirty="0" smtClean="0"/>
          </a:p>
          <a:p>
            <a:endParaRPr lang="sv-SE" sz="2000" dirty="0"/>
          </a:p>
          <a:p>
            <a:r>
              <a:rPr lang="sv-SE" sz="2000" dirty="0" smtClean="0"/>
              <a:t>Provlektioner utförda av tränare</a:t>
            </a:r>
          </a:p>
          <a:p>
            <a:r>
              <a:rPr lang="sv-SE" sz="2000" dirty="0" smtClean="0"/>
              <a:t>får inte räknas i ordinarie utbildning.</a:t>
            </a:r>
            <a:endParaRPr lang="sv-SE" sz="2000" dirty="0"/>
          </a:p>
        </p:txBody>
      </p:sp>
      <p:sp>
        <p:nvSpPr>
          <p:cNvPr id="3" name="Rektangel 2"/>
          <p:cNvSpPr/>
          <p:nvPr/>
        </p:nvSpPr>
        <p:spPr>
          <a:xfrm>
            <a:off x="745504" y="4086661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Vid provlektion skall flygningen planeras </a:t>
            </a:r>
            <a:endParaRPr lang="sv-SE" dirty="0" smtClean="0"/>
          </a:p>
          <a:p>
            <a:r>
              <a:rPr lang="sv-SE" dirty="0" smtClean="0"/>
              <a:t>så </a:t>
            </a:r>
            <a:r>
              <a:rPr lang="sv-SE" dirty="0"/>
              <a:t>att landning kan ske på hemmafältet.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60" y="2924945"/>
            <a:ext cx="3869330" cy="265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47623</TotalTime>
  <Words>826</Words>
  <Application>Microsoft Office PowerPoint</Application>
  <PresentationFormat>Bildspel på skärmen (4:3)</PresentationFormat>
  <Paragraphs>172</Paragraphs>
  <Slides>18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0" baseType="lpstr">
      <vt:lpstr>Standardformgivning</vt:lpstr>
      <vt:lpstr>Photo Editor-foto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Segelflyget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Segelflyget organisation och verksamhet 04</dc:title>
  <dc:creator>Henrik</dc:creator>
  <cp:lastModifiedBy>Henrik Svensson</cp:lastModifiedBy>
  <cp:revision>187</cp:revision>
  <dcterms:created xsi:type="dcterms:W3CDTF">2002-11-24T11:41:31Z</dcterms:created>
  <dcterms:modified xsi:type="dcterms:W3CDTF">2016-04-07T10:46:04Z</dcterms:modified>
</cp:coreProperties>
</file>